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887" r:id="rId2"/>
    <p:sldId id="976" r:id="rId3"/>
    <p:sldId id="985" r:id="rId4"/>
    <p:sldId id="986" r:id="rId5"/>
    <p:sldId id="987" r:id="rId6"/>
    <p:sldId id="988" r:id="rId7"/>
    <p:sldId id="989" r:id="rId8"/>
    <p:sldId id="977" r:id="rId9"/>
    <p:sldId id="990" r:id="rId10"/>
    <p:sldId id="991" r:id="rId11"/>
    <p:sldId id="978" r:id="rId12"/>
    <p:sldId id="992" r:id="rId13"/>
    <p:sldId id="993" r:id="rId14"/>
    <p:sldId id="994" r:id="rId15"/>
    <p:sldId id="995" r:id="rId16"/>
    <p:sldId id="890" r:id="rId17"/>
  </p:sldIdLst>
  <p:sldSz cx="10693400" cy="7561263"/>
  <p:notesSz cx="6858000" cy="9144000"/>
  <p:defaultTextStyle>
    <a:defPPr>
      <a:defRPr lang="en-US"/>
    </a:defPPr>
    <a:lvl1pPr marL="0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937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873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810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746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683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619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5556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3492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">
          <p15:clr>
            <a:srgbClr val="A4A3A4"/>
          </p15:clr>
        </p15:guide>
        <p15:guide id="2" orient="horz" pos="2336">
          <p15:clr>
            <a:srgbClr val="A4A3A4"/>
          </p15:clr>
        </p15:guide>
        <p15:guide id="3" orient="horz" pos="4241">
          <p15:clr>
            <a:srgbClr val="A4A3A4"/>
          </p15:clr>
        </p15:guide>
        <p15:guide id="4" orient="horz" pos="3878">
          <p15:clr>
            <a:srgbClr val="A4A3A4"/>
          </p15:clr>
        </p15:guide>
        <p15:guide id="5" pos="6212">
          <p15:clr>
            <a:srgbClr val="A4A3A4"/>
          </p15:clr>
        </p15:guide>
        <p15:guide id="6" pos="9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3969"/>
    <a:srgbClr val="821B4C"/>
    <a:srgbClr val="AAB964"/>
    <a:srgbClr val="7F7F7F"/>
    <a:srgbClr val="F2F2F2"/>
    <a:srgbClr val="8ADB53"/>
    <a:srgbClr val="956B9C"/>
    <a:srgbClr val="2DA4A2"/>
    <a:srgbClr val="404040"/>
    <a:srgbClr val="313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3979" autoAdjust="0"/>
  </p:normalViewPr>
  <p:slideViewPr>
    <p:cSldViewPr snapToObjects="1" showGuides="1">
      <p:cViewPr>
        <p:scale>
          <a:sx n="100" d="100"/>
          <a:sy n="100" d="100"/>
        </p:scale>
        <p:origin x="-308" y="-1012"/>
      </p:cViewPr>
      <p:guideLst>
        <p:guide orient="horz" pos="431"/>
        <p:guide orient="horz" pos="2336"/>
        <p:guide orient="horz" pos="4241"/>
        <p:guide orient="horz" pos="3878"/>
        <p:guide pos="6212"/>
        <p:guide pos="9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21" d="100"/>
          <a:sy n="121" d="100"/>
        </p:scale>
        <p:origin x="493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1CE94-A49F-CB4E-9AD9-728E13DD868F}" type="datetime1">
              <a:rPr lang="it-IT" smtClean="0"/>
              <a:t>11/01/2023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F594D-7EB9-A04E-AC48-C588CE56DC9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302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27E77-92FF-334F-9C90-28536B62662B}" type="datetime1">
              <a:rPr lang="it-IT" smtClean="0"/>
              <a:t>11/01/2023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7CEFA-24DD-C84A-A367-9FBF1723324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726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937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873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810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746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683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619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5556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3492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7CEFA-24DD-C84A-A367-9FBF1723324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21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7CEFA-24DD-C84A-A367-9FBF1723324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674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7CEFA-24DD-C84A-A367-9FBF1723324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89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berta.pirone\Documents\Corporate\Identity2015\Intranet\Modelli powerpoint per le presentazioni di valenza aziendale\sfondo_acq1new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01" y="-70945"/>
            <a:ext cx="10817528" cy="76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7"/>
          <p:cNvSpPr txBox="1">
            <a:spLocks/>
          </p:cNvSpPr>
          <p:nvPr userDrawn="1"/>
        </p:nvSpPr>
        <p:spPr>
          <a:xfrm>
            <a:off x="2541630" y="5139393"/>
            <a:ext cx="2262187" cy="297422"/>
          </a:xfrm>
          <a:prstGeom prst="rect">
            <a:avLst/>
          </a:prstGeom>
        </p:spPr>
        <p:txBody>
          <a:bodyPr/>
          <a:lstStyle>
            <a:lvl1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738651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6587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4524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2460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rgbClr val="5B6770"/>
                </a:solidFill>
              </a:rPr>
              <a:t>Roma, </a:t>
            </a:r>
            <a:fld id="{B3959731-B74E-462C-BFAB-78DAF7AB655B}" type="datetime4">
              <a:rPr lang="it-IT" smtClean="0">
                <a:solidFill>
                  <a:srgbClr val="5B6770"/>
                </a:solidFill>
              </a:rPr>
              <a:t>11 gennaio 2023</a:t>
            </a:fld>
            <a:endParaRPr lang="it-IT" dirty="0">
              <a:solidFill>
                <a:srgbClr val="5B67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8603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7DB10931-DD9A-4D38-A607-FD4F2F9DD0C0}"/>
              </a:ext>
            </a:extLst>
          </p:cNvPr>
          <p:cNvSpPr/>
          <p:nvPr userDrawn="1"/>
        </p:nvSpPr>
        <p:spPr>
          <a:xfrm>
            <a:off x="10287950" y="7004740"/>
            <a:ext cx="411926" cy="254449"/>
          </a:xfrm>
          <a:prstGeom prst="rect">
            <a:avLst/>
          </a:prstGeom>
        </p:spPr>
        <p:txBody>
          <a:bodyPr wrap="square" lIns="99587" tIns="49794" rIns="99587" bIns="49794" anchor="ctr">
            <a:spAutoFit/>
          </a:bodyPr>
          <a:lstStyle/>
          <a:p>
            <a:pPr algn="ctr"/>
            <a:fld id="{F7D8699E-EEF9-46FC-A4C1-32770D67C165}" type="slidenum">
              <a:rPr lang="it-IT" sz="1000" b="1" smtClean="0">
                <a:solidFill>
                  <a:srgbClr val="5B6770"/>
                </a:solidFill>
                <a:latin typeface="+mj-lt"/>
                <a:ea typeface="ＭＳ Ｐゴシック" pitchFamily="34" charset="-128"/>
              </a:rPr>
              <a:pPr algn="ctr"/>
              <a:t>‹N›</a:t>
            </a:fld>
            <a:endParaRPr lang="it-IT" sz="1000" b="1" dirty="0">
              <a:solidFill>
                <a:srgbClr val="5B6770"/>
              </a:solidFill>
              <a:latin typeface="+mj-lt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7FC4557-F243-4BAA-97EE-68D26E40BBD4}"/>
              </a:ext>
            </a:extLst>
          </p:cNvPr>
          <p:cNvSpPr txBox="1">
            <a:spLocks/>
          </p:cNvSpPr>
          <p:nvPr userDrawn="1"/>
        </p:nvSpPr>
        <p:spPr>
          <a:xfrm>
            <a:off x="10287950" y="5361042"/>
            <a:ext cx="411926" cy="1554132"/>
          </a:xfrm>
          <a:prstGeom prst="rect">
            <a:avLst/>
          </a:prstGeom>
        </p:spPr>
        <p:txBody>
          <a:bodyPr vert="vert270" lIns="99587" tIns="49794" rIns="99587" bIns="4979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rgbClr val="5B6770"/>
                </a:solidFill>
              </a:rPr>
              <a:t>CLASSIFICAZIONE: CONSIP PUBLIC</a:t>
            </a:r>
          </a:p>
        </p:txBody>
      </p:sp>
      <p:sp>
        <p:nvSpPr>
          <p:cNvPr id="21" name="Titolo 19">
            <a:extLst>
              <a:ext uri="{FF2B5EF4-FFF2-40B4-BE49-F238E27FC236}">
                <a16:creationId xmlns:a16="http://schemas.microsoft.com/office/drawing/2014/main" id="{3796BCBD-E6BC-47C5-B719-51FEA7E10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6660" y="324247"/>
            <a:ext cx="5352458" cy="401167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1100">
                <a:solidFill>
                  <a:srgbClr val="821B4C"/>
                </a:solidFill>
              </a:defRPr>
            </a:lvl1pPr>
          </a:lstStyle>
          <a:p>
            <a:pPr algn="r"/>
            <a:r>
              <a:rPr lang="it-IT" sz="1100" b="1" dirty="0">
                <a:solidFill>
                  <a:srgbClr val="821B4C"/>
                </a:solidFill>
              </a:rPr>
              <a:t>Gestione ed efficientamento energetico degli impianti di illuminazione pubblica di proprietà degli Enti Locali - Enti Piccoli </a:t>
            </a:r>
            <a:r>
              <a:rPr lang="it-IT" sz="1100" b="0" dirty="0">
                <a:solidFill>
                  <a:srgbClr val="821B4C"/>
                </a:solidFill>
              </a:rPr>
              <a:t>(1/2) </a:t>
            </a:r>
            <a:endParaRPr lang="it-IT" sz="1100" dirty="0">
              <a:solidFill>
                <a:srgbClr val="821B4C"/>
              </a:solidFill>
            </a:endParaRPr>
          </a:p>
        </p:txBody>
      </p:sp>
      <p:sp>
        <p:nvSpPr>
          <p:cNvPr id="25" name="Segnaposto immagine 24">
            <a:extLst>
              <a:ext uri="{FF2B5EF4-FFF2-40B4-BE49-F238E27FC236}">
                <a16:creationId xmlns:a16="http://schemas.microsoft.com/office/drawing/2014/main" id="{65B4B3E9-BDD6-453A-B4C2-92D57171B7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87950" y="828303"/>
            <a:ext cx="2700000" cy="1800000"/>
          </a:xfrm>
          <a:prstGeom prst="round2SameRect">
            <a:avLst>
              <a:gd name="adj1" fmla="val 5819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43303B21-66DA-4B2D-8032-5478A67F1480}"/>
              </a:ext>
            </a:extLst>
          </p:cNvPr>
          <p:cNvSpPr/>
          <p:nvPr userDrawn="1"/>
        </p:nvSpPr>
        <p:spPr>
          <a:xfrm>
            <a:off x="7587950" y="2628303"/>
            <a:ext cx="2700000" cy="493296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9" name="Elemento grafico 28">
            <a:extLst>
              <a:ext uri="{FF2B5EF4-FFF2-40B4-BE49-F238E27FC236}">
                <a16:creationId xmlns:a16="http://schemas.microsoft.com/office/drawing/2014/main" id="{017F1CEE-AFEB-4EA3-A6A7-BD607DF274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4810" r="43377" b="38099"/>
          <a:stretch/>
        </p:blipFill>
        <p:spPr>
          <a:xfrm>
            <a:off x="7794972" y="2988543"/>
            <a:ext cx="2492979" cy="4680520"/>
          </a:xfrm>
          <a:prstGeom prst="rect">
            <a:avLst/>
          </a:prstGeom>
        </p:spPr>
      </p:pic>
      <p:sp>
        <p:nvSpPr>
          <p:cNvPr id="30" name="Rettangolo 29">
            <a:extLst>
              <a:ext uri="{FF2B5EF4-FFF2-40B4-BE49-F238E27FC236}">
                <a16:creationId xmlns:a16="http://schemas.microsoft.com/office/drawing/2014/main" id="{E5E87C95-904C-4AFE-8D06-686FAB37A8CB}"/>
              </a:ext>
            </a:extLst>
          </p:cNvPr>
          <p:cNvSpPr/>
          <p:nvPr userDrawn="1"/>
        </p:nvSpPr>
        <p:spPr>
          <a:xfrm>
            <a:off x="7587949" y="1908023"/>
            <a:ext cx="2700001" cy="7202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FCA142E-BB41-44DF-8C8D-2B858799651D}"/>
              </a:ext>
            </a:extLst>
          </p:cNvPr>
          <p:cNvSpPr txBox="1"/>
          <p:nvPr userDrawn="1"/>
        </p:nvSpPr>
        <p:spPr>
          <a:xfrm>
            <a:off x="9417664" y="1981113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</a:rPr>
              <a:t>Lotti</a:t>
            </a:r>
          </a:p>
          <a:p>
            <a:pPr>
              <a:spcAft>
                <a:spcPts val="450"/>
              </a:spcAft>
            </a:pPr>
            <a:r>
              <a:rPr lang="it-IT" dirty="0">
                <a:solidFill>
                  <a:schemeClr val="bg1"/>
                </a:solidFill>
              </a:rPr>
              <a:t>1</a:t>
            </a:r>
            <a:endParaRPr lang="it-IT" sz="1200" dirty="0">
              <a:solidFill>
                <a:schemeClr val="bg1"/>
              </a:solidFill>
            </a:endParaRPr>
          </a:p>
        </p:txBody>
      </p:sp>
      <p:grpSp>
        <p:nvGrpSpPr>
          <p:cNvPr id="33" name="Elemento grafico 24">
            <a:extLst>
              <a:ext uri="{FF2B5EF4-FFF2-40B4-BE49-F238E27FC236}">
                <a16:creationId xmlns:a16="http://schemas.microsoft.com/office/drawing/2014/main" id="{05841755-76FE-488D-9186-DB1DDF2A4508}"/>
              </a:ext>
            </a:extLst>
          </p:cNvPr>
          <p:cNvGrpSpPr/>
          <p:nvPr userDrawn="1"/>
        </p:nvGrpSpPr>
        <p:grpSpPr>
          <a:xfrm>
            <a:off x="9850681" y="2239207"/>
            <a:ext cx="188223" cy="199541"/>
            <a:chOff x="9654363" y="2195816"/>
            <a:chExt cx="188223" cy="199541"/>
          </a:xfrm>
          <a:noFill/>
        </p:grpSpPr>
        <p:sp>
          <p:nvSpPr>
            <p:cNvPr id="34" name="Figura a mano libera: forma 33">
              <a:extLst>
                <a:ext uri="{FF2B5EF4-FFF2-40B4-BE49-F238E27FC236}">
                  <a16:creationId xmlns:a16="http://schemas.microsoft.com/office/drawing/2014/main" id="{24C989A4-C861-4A6D-B750-A6FBAD65A2E7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C267C474-8B5E-4BBA-AA47-6A9881226F1F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9F4F424A-91D8-4576-A240-8D81D8DBDEEE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5F462F55-B709-48E9-B9A9-5D21E14817EB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A65F91F4-765B-4320-A61F-06AB0C6F256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95DB0AC4-17B3-49E8-A4EA-F3AB228E1D51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6C1FDCBD-51A4-47A3-933E-DCC2FB03A11D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8659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2DC52D6E-54C7-43BD-965F-BF0C68A94C57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865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43" name="Segnaposto testo 42">
            <a:extLst>
              <a:ext uri="{FF2B5EF4-FFF2-40B4-BE49-F238E27FC236}">
                <a16:creationId xmlns:a16="http://schemas.microsoft.com/office/drawing/2014/main" id="{E2683C6C-36B1-4B1E-9816-63F9311C60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1152" y="1971713"/>
            <a:ext cx="1431081" cy="534987"/>
          </a:xfrm>
          <a:prstGeom prst="rect">
            <a:avLst/>
          </a:prstGeom>
        </p:spPr>
        <p:txBody>
          <a:bodyPr/>
          <a:lstStyle>
            <a:lvl1pPr marL="0" indent="0" algn="l" defTabSz="497937" rtl="0" eaLnBrk="1" latinLnBrk="0" hangingPunct="1">
              <a:buNone/>
              <a:defRPr lang="it-IT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497937" rtl="0" eaLnBrk="1" latinLnBrk="0" hangingPunct="1">
              <a:defRPr lang="it-IT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l" defTabSz="497937" rtl="0" eaLnBrk="1" latinLnBrk="0" hangingPunct="1">
              <a:defRPr lang="it-IT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l" defTabSz="497937" rtl="0" eaLnBrk="1" latinLnBrk="0" hangingPunct="1">
              <a:defRPr lang="it-IT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l" defTabSz="497937" rtl="0" eaLnBrk="1" latinLnBrk="0" hangingPunct="1">
              <a:defRPr lang="it-IT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it-IT" sz="1200" b="1" dirty="0">
                <a:solidFill>
                  <a:schemeClr val="bg1"/>
                </a:solidFill>
              </a:rPr>
              <a:t>Attiva dal</a:t>
            </a:r>
          </a:p>
          <a:p>
            <a:pPr>
              <a:spcAft>
                <a:spcPts val="450"/>
              </a:spcAft>
            </a:pPr>
            <a:r>
              <a:rPr lang="it-IT" dirty="0">
                <a:solidFill>
                  <a:schemeClr val="bg1"/>
                </a:solidFill>
              </a:rPr>
              <a:t>29/07/2020</a:t>
            </a:r>
            <a:endParaRPr lang="it-IT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8157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19">
            <a:extLst>
              <a:ext uri="{FF2B5EF4-FFF2-40B4-BE49-F238E27FC236}">
                <a16:creationId xmlns:a16="http://schemas.microsoft.com/office/drawing/2014/main" id="{3796BCBD-E6BC-47C5-B719-51FEA7E10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2604" y="7020991"/>
            <a:ext cx="5805347" cy="401167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1100">
                <a:solidFill>
                  <a:srgbClr val="821B4C"/>
                </a:solidFill>
              </a:defRPr>
            </a:lvl1pPr>
          </a:lstStyle>
          <a:p>
            <a:pPr algn="r"/>
            <a:r>
              <a:rPr lang="it-IT" sz="1100" b="1" dirty="0">
                <a:solidFill>
                  <a:srgbClr val="821B4C"/>
                </a:solidFill>
              </a:rPr>
              <a:t>Gestione ed efficientamento energetico degli impianti di illuminazione pubblica di proprietà degli Enti Locali - Enti Piccoli </a:t>
            </a:r>
            <a:r>
              <a:rPr lang="it-IT" sz="1100" b="0" dirty="0">
                <a:solidFill>
                  <a:srgbClr val="821B4C"/>
                </a:solidFill>
              </a:rPr>
              <a:t>(2/2) </a:t>
            </a:r>
            <a:endParaRPr lang="it-IT" sz="1100" dirty="0">
              <a:solidFill>
                <a:srgbClr val="821B4C"/>
              </a:solidFill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E5E87C95-904C-4AFE-8D06-686FAB37A8CB}"/>
              </a:ext>
            </a:extLst>
          </p:cNvPr>
          <p:cNvSpPr/>
          <p:nvPr userDrawn="1"/>
        </p:nvSpPr>
        <p:spPr>
          <a:xfrm>
            <a:off x="7587949" y="1908023"/>
            <a:ext cx="2700001" cy="7202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con angoli in alto arrotondati 1">
            <a:extLst>
              <a:ext uri="{FF2B5EF4-FFF2-40B4-BE49-F238E27FC236}">
                <a16:creationId xmlns:a16="http://schemas.microsoft.com/office/drawing/2014/main" id="{4C0A78DD-7743-4454-BEF8-89A785001B9E}"/>
              </a:ext>
            </a:extLst>
          </p:cNvPr>
          <p:cNvSpPr/>
          <p:nvPr userDrawn="1"/>
        </p:nvSpPr>
        <p:spPr>
          <a:xfrm>
            <a:off x="7587951" y="0"/>
            <a:ext cx="2700000" cy="6915174"/>
          </a:xfrm>
          <a:prstGeom prst="round2SameRect">
            <a:avLst>
              <a:gd name="adj1" fmla="val 0"/>
              <a:gd name="adj2" fmla="val 5787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03F086D8-7A3F-443C-94EE-49004113D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4810" r="43377" b="38099"/>
          <a:stretch/>
        </p:blipFill>
        <p:spPr>
          <a:xfrm>
            <a:off x="7794971" y="779212"/>
            <a:ext cx="2492979" cy="468052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8C86B3C3-69ED-49F4-990C-74E87C0BC297}"/>
              </a:ext>
            </a:extLst>
          </p:cNvPr>
          <p:cNvSpPr/>
          <p:nvPr userDrawn="1"/>
        </p:nvSpPr>
        <p:spPr>
          <a:xfrm>
            <a:off x="10287950" y="7004740"/>
            <a:ext cx="411926" cy="254449"/>
          </a:xfrm>
          <a:prstGeom prst="rect">
            <a:avLst/>
          </a:prstGeom>
        </p:spPr>
        <p:txBody>
          <a:bodyPr wrap="square" lIns="99587" tIns="49794" rIns="99587" bIns="49794" anchor="ctr">
            <a:spAutoFit/>
          </a:bodyPr>
          <a:lstStyle/>
          <a:p>
            <a:pPr algn="ctr"/>
            <a:fld id="{F7D8699E-EEF9-46FC-A4C1-32770D67C165}" type="slidenum">
              <a:rPr lang="it-IT" sz="1000" b="1" smtClean="0">
                <a:solidFill>
                  <a:srgbClr val="5B6770"/>
                </a:solidFill>
                <a:latin typeface="+mj-lt"/>
                <a:ea typeface="ＭＳ Ｐゴシック" pitchFamily="34" charset="-128"/>
              </a:rPr>
              <a:pPr algn="ctr"/>
              <a:t>‹N›</a:t>
            </a:fld>
            <a:endParaRPr lang="it-IT" sz="1000" b="1" dirty="0">
              <a:solidFill>
                <a:srgbClr val="5B6770"/>
              </a:solidFill>
              <a:latin typeface="+mj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3D7409-1E1D-4F71-B4F6-4AE4EF272353}"/>
              </a:ext>
            </a:extLst>
          </p:cNvPr>
          <p:cNvSpPr txBox="1">
            <a:spLocks/>
          </p:cNvSpPr>
          <p:nvPr userDrawn="1"/>
        </p:nvSpPr>
        <p:spPr>
          <a:xfrm>
            <a:off x="10287950" y="5361042"/>
            <a:ext cx="411926" cy="1554132"/>
          </a:xfrm>
          <a:prstGeom prst="rect">
            <a:avLst/>
          </a:prstGeom>
        </p:spPr>
        <p:txBody>
          <a:bodyPr vert="vert270" lIns="99587" tIns="49794" rIns="99587" bIns="4979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rgbClr val="5B6770"/>
                </a:solidFill>
              </a:rPr>
              <a:t>CLASSIFICAZIONE: CONSIP PUBLIC</a:t>
            </a:r>
          </a:p>
        </p:txBody>
      </p:sp>
    </p:spTree>
    <p:extLst>
      <p:ext uri="{BB962C8B-B14F-4D97-AF65-F5344CB8AC3E}">
        <p14:creationId xmlns:p14="http://schemas.microsoft.com/office/powerpoint/2010/main" val="287245427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>
            <a:extLst>
              <a:ext uri="{FF2B5EF4-FFF2-40B4-BE49-F238E27FC236}">
                <a16:creationId xmlns:a16="http://schemas.microsoft.com/office/drawing/2014/main" id="{E5E87C95-904C-4AFE-8D06-686FAB37A8CB}"/>
              </a:ext>
            </a:extLst>
          </p:cNvPr>
          <p:cNvSpPr/>
          <p:nvPr userDrawn="1"/>
        </p:nvSpPr>
        <p:spPr>
          <a:xfrm>
            <a:off x="7587949" y="1908023"/>
            <a:ext cx="2700001" cy="7202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con angoli in alto arrotondati 1">
            <a:extLst>
              <a:ext uri="{FF2B5EF4-FFF2-40B4-BE49-F238E27FC236}">
                <a16:creationId xmlns:a16="http://schemas.microsoft.com/office/drawing/2014/main" id="{4C0A78DD-7743-4454-BEF8-89A785001B9E}"/>
              </a:ext>
            </a:extLst>
          </p:cNvPr>
          <p:cNvSpPr/>
          <p:nvPr userDrawn="1"/>
        </p:nvSpPr>
        <p:spPr>
          <a:xfrm>
            <a:off x="7587951" y="-1"/>
            <a:ext cx="2700000" cy="756126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03F086D8-7A3F-443C-94EE-49004113D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4810" r="43377" b="38099"/>
          <a:stretch/>
        </p:blipFill>
        <p:spPr>
          <a:xfrm>
            <a:off x="7794971" y="779212"/>
            <a:ext cx="2492979" cy="468052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FCE76594-7ACF-4DCF-89FB-7E0AF9FCF40A}"/>
              </a:ext>
            </a:extLst>
          </p:cNvPr>
          <p:cNvSpPr/>
          <p:nvPr userDrawn="1"/>
        </p:nvSpPr>
        <p:spPr>
          <a:xfrm>
            <a:off x="10287950" y="7004740"/>
            <a:ext cx="411926" cy="254449"/>
          </a:xfrm>
          <a:prstGeom prst="rect">
            <a:avLst/>
          </a:prstGeom>
        </p:spPr>
        <p:txBody>
          <a:bodyPr wrap="square" lIns="99587" tIns="49794" rIns="99587" bIns="49794" anchor="ctr">
            <a:spAutoFit/>
          </a:bodyPr>
          <a:lstStyle/>
          <a:p>
            <a:pPr algn="ctr"/>
            <a:fld id="{F7D8699E-EEF9-46FC-A4C1-32770D67C165}" type="slidenum">
              <a:rPr lang="it-IT" sz="1000" b="1" smtClean="0">
                <a:solidFill>
                  <a:srgbClr val="5B6770"/>
                </a:solidFill>
                <a:latin typeface="+mj-lt"/>
                <a:ea typeface="ＭＳ Ｐゴシック" pitchFamily="34" charset="-128"/>
              </a:rPr>
              <a:pPr algn="ctr"/>
              <a:t>‹N›</a:t>
            </a:fld>
            <a:endParaRPr lang="it-IT" sz="1000" b="1" dirty="0">
              <a:solidFill>
                <a:srgbClr val="5B6770"/>
              </a:solidFill>
              <a:latin typeface="+mj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51FF03D-BBED-455F-9376-43D584170221}"/>
              </a:ext>
            </a:extLst>
          </p:cNvPr>
          <p:cNvSpPr txBox="1">
            <a:spLocks/>
          </p:cNvSpPr>
          <p:nvPr userDrawn="1"/>
        </p:nvSpPr>
        <p:spPr>
          <a:xfrm>
            <a:off x="10287950" y="5361042"/>
            <a:ext cx="411926" cy="1554132"/>
          </a:xfrm>
          <a:prstGeom prst="rect">
            <a:avLst/>
          </a:prstGeom>
        </p:spPr>
        <p:txBody>
          <a:bodyPr vert="vert270" lIns="99587" tIns="49794" rIns="99587" bIns="4979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rgbClr val="5B6770"/>
                </a:solidFill>
              </a:rPr>
              <a:t>CLASSIFICAZIONE: CONSIP PUBLIC</a:t>
            </a:r>
          </a:p>
        </p:txBody>
      </p:sp>
    </p:spTree>
    <p:extLst>
      <p:ext uri="{BB962C8B-B14F-4D97-AF65-F5344CB8AC3E}">
        <p14:creationId xmlns:p14="http://schemas.microsoft.com/office/powerpoint/2010/main" val="2630554254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FE9A5DDE-554C-4BE0-A961-F6B0C48A0448}"/>
              </a:ext>
            </a:extLst>
          </p:cNvPr>
          <p:cNvSpPr/>
          <p:nvPr userDrawn="1"/>
        </p:nvSpPr>
        <p:spPr>
          <a:xfrm>
            <a:off x="10287950" y="7004740"/>
            <a:ext cx="411926" cy="254449"/>
          </a:xfrm>
          <a:prstGeom prst="rect">
            <a:avLst/>
          </a:prstGeom>
        </p:spPr>
        <p:txBody>
          <a:bodyPr wrap="square" lIns="99587" tIns="49794" rIns="99587" bIns="49794" anchor="ctr">
            <a:spAutoFit/>
          </a:bodyPr>
          <a:lstStyle/>
          <a:p>
            <a:pPr algn="ctr"/>
            <a:fld id="{F7D8699E-EEF9-46FC-A4C1-32770D67C165}" type="slidenum">
              <a:rPr lang="it-IT" sz="1000" b="1" smtClean="0">
                <a:solidFill>
                  <a:srgbClr val="5B6770"/>
                </a:solidFill>
                <a:latin typeface="+mj-lt"/>
                <a:ea typeface="ＭＳ Ｐゴシック" pitchFamily="34" charset="-128"/>
              </a:rPr>
              <a:pPr algn="ctr"/>
              <a:t>‹N›</a:t>
            </a:fld>
            <a:endParaRPr lang="it-IT" sz="1000" b="1" dirty="0">
              <a:solidFill>
                <a:srgbClr val="5B6770"/>
              </a:solidFill>
              <a:latin typeface="+mj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4F24B2A-3C57-4123-909E-2A859AF4974E}"/>
              </a:ext>
            </a:extLst>
          </p:cNvPr>
          <p:cNvSpPr txBox="1">
            <a:spLocks/>
          </p:cNvSpPr>
          <p:nvPr userDrawn="1"/>
        </p:nvSpPr>
        <p:spPr>
          <a:xfrm>
            <a:off x="10287950" y="5361042"/>
            <a:ext cx="411926" cy="1554132"/>
          </a:xfrm>
          <a:prstGeom prst="rect">
            <a:avLst/>
          </a:prstGeom>
        </p:spPr>
        <p:txBody>
          <a:bodyPr vert="vert270" lIns="99587" tIns="49794" rIns="99587" bIns="4979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rgbClr val="5B6770"/>
                </a:solidFill>
              </a:rPr>
              <a:t>CLASSIFICAZIONE: CONSIP PUBLIC</a:t>
            </a:r>
          </a:p>
        </p:txBody>
      </p:sp>
    </p:spTree>
    <p:extLst>
      <p:ext uri="{BB962C8B-B14F-4D97-AF65-F5344CB8AC3E}">
        <p14:creationId xmlns:p14="http://schemas.microsoft.com/office/powerpoint/2010/main" val="248221936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roberta.pirone\Documents\Corporate\Identity2015\Intranet\Modelli powerpoint per le presentazioni di valenza aziendale\sfondo_acq1new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01" y="-70945"/>
            <a:ext cx="10817528" cy="76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 userDrawn="1"/>
        </p:nvSpPr>
        <p:spPr>
          <a:xfrm>
            <a:off x="3247271" y="3805651"/>
            <a:ext cx="6416897" cy="695060"/>
          </a:xfrm>
          <a:prstGeom prst="rect">
            <a:avLst/>
          </a:prstGeom>
        </p:spPr>
        <p:txBody>
          <a:bodyPr lIns="99587" tIns="49794" rIns="99587" bIns="49794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b="1" kern="120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>
                <a:solidFill>
                  <a:srgbClr val="5B6770"/>
                </a:solidFill>
              </a:rPr>
              <a:t>Consip S.p.A.</a:t>
            </a:r>
          </a:p>
          <a:p>
            <a:pPr marL="0" indent="0">
              <a:buNone/>
            </a:pPr>
            <a:r>
              <a:rPr lang="it-IT" sz="1100" b="0" dirty="0">
                <a:solidFill>
                  <a:srgbClr val="5B6770"/>
                </a:solidFill>
              </a:rPr>
              <a:t>Via Isonzo 19/E – 00198 Roma</a:t>
            </a:r>
          </a:p>
          <a:p>
            <a:pPr marL="0" indent="0">
              <a:buNone/>
            </a:pPr>
            <a:r>
              <a:rPr lang="it-IT" sz="1100" b="0" dirty="0">
                <a:solidFill>
                  <a:srgbClr val="5B6770"/>
                </a:solidFill>
              </a:rPr>
              <a:t>T +39 0685449.1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3247271" y="5148783"/>
            <a:ext cx="6416897" cy="701992"/>
          </a:xfrm>
          <a:prstGeom prst="rect">
            <a:avLst/>
          </a:prstGeom>
        </p:spPr>
        <p:txBody>
          <a:bodyPr lIns="99587" tIns="49794" rIns="99587" bIns="49794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b="1" kern="120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b="1" kern="1200" dirty="0">
                <a:solidFill>
                  <a:srgbClr val="5B6770"/>
                </a:solidFill>
                <a:latin typeface="+mn-lt"/>
                <a:ea typeface="+mn-ea"/>
                <a:cs typeface="+mn-cs"/>
              </a:rPr>
              <a:t>www.consip.it</a:t>
            </a:r>
          </a:p>
          <a:p>
            <a:pPr marL="0" indent="0">
              <a:buNone/>
            </a:pPr>
            <a:r>
              <a:rPr lang="it-IT" sz="1400" dirty="0">
                <a:solidFill>
                  <a:srgbClr val="5B6770"/>
                </a:solidFill>
              </a:rPr>
              <a:t>www.acquistinretepa.it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88" y="6443290"/>
            <a:ext cx="171450" cy="17145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6192514"/>
            <a:ext cx="171450" cy="17145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6694066"/>
            <a:ext cx="171450" cy="171450"/>
          </a:xfrm>
          <a:prstGeom prst="rect">
            <a:avLst/>
          </a:prstGeom>
        </p:spPr>
      </p:pic>
      <p:sp>
        <p:nvSpPr>
          <p:cNvPr id="16" name="CasellaDiTesto 15"/>
          <p:cNvSpPr txBox="1"/>
          <p:nvPr userDrawn="1"/>
        </p:nvSpPr>
        <p:spPr>
          <a:xfrm>
            <a:off x="5567026" y="6139059"/>
            <a:ext cx="2696691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</a:t>
            </a:r>
            <a:r>
              <a:rPr lang="it-IT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Consip_Spa</a:t>
            </a:r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CasellaDiTesto 16"/>
          <p:cNvSpPr txBox="1"/>
          <p:nvPr userDrawn="1"/>
        </p:nvSpPr>
        <p:spPr>
          <a:xfrm>
            <a:off x="5567026" y="6384521"/>
            <a:ext cx="2696691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www.linkedin.com/company/consip/</a:t>
            </a:r>
          </a:p>
        </p:txBody>
      </p:sp>
      <p:sp>
        <p:nvSpPr>
          <p:cNvPr id="18" name="CasellaDiTesto 17"/>
          <p:cNvSpPr txBox="1"/>
          <p:nvPr userDrawn="1"/>
        </p:nvSpPr>
        <p:spPr>
          <a:xfrm>
            <a:off x="5567026" y="6629982"/>
            <a:ext cx="2696691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Canale ‘’Consip’’</a:t>
            </a:r>
          </a:p>
        </p:txBody>
      </p:sp>
    </p:spTree>
    <p:extLst>
      <p:ext uri="{BB962C8B-B14F-4D97-AF65-F5344CB8AC3E}">
        <p14:creationId xmlns:p14="http://schemas.microsoft.com/office/powerpoint/2010/main" val="284587182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45101" y="1764295"/>
            <a:ext cx="8620889" cy="4678532"/>
          </a:xfrm>
          <a:prstGeom prst="rect">
            <a:avLst/>
          </a:prstGeom>
        </p:spPr>
        <p:txBody>
          <a:bodyPr lIns="99587" tIns="49794" rIns="99587" bIns="49794"/>
          <a:lstStyle>
            <a:lvl1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1pPr>
            <a:lvl2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2pPr>
            <a:lvl3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3pPr>
            <a:lvl4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4pPr>
            <a:lvl5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445554" y="396255"/>
            <a:ext cx="8617632" cy="892887"/>
          </a:xfrm>
          <a:prstGeom prst="rect">
            <a:avLst/>
          </a:prstGeom>
        </p:spPr>
        <p:txBody>
          <a:bodyPr lIns="99587" tIns="49794" rIns="99587" bIns="49794"/>
          <a:lstStyle>
            <a:lvl1pPr>
              <a:lnSpc>
                <a:spcPts val="3000"/>
              </a:lnSpc>
              <a:defRPr sz="2400" baseline="0">
                <a:solidFill>
                  <a:srgbClr val="821B4C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7040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6136861-158F-468C-98D7-5E807E7E190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50156" y="6950543"/>
            <a:ext cx="1367781" cy="34730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D0DFC9E-87B6-41E5-AC02-16F4E2FDE1F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253923" y="6948983"/>
            <a:ext cx="1652617" cy="35042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D9A391C-B077-4B23-B01E-4D75E257979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50156" y="360864"/>
            <a:ext cx="1743808" cy="263387"/>
          </a:xfrm>
          <a:prstGeom prst="rect">
            <a:avLst/>
          </a:prstGeom>
        </p:spPr>
      </p:pic>
      <p:grpSp>
        <p:nvGrpSpPr>
          <p:cNvPr id="14" name="Elemento grafico 2">
            <a:extLst>
              <a:ext uri="{FF2B5EF4-FFF2-40B4-BE49-F238E27FC236}">
                <a16:creationId xmlns:a16="http://schemas.microsoft.com/office/drawing/2014/main" id="{06DCF403-599B-477A-BF5C-3C7A0B47A703}"/>
              </a:ext>
            </a:extLst>
          </p:cNvPr>
          <p:cNvGrpSpPr/>
          <p:nvPr userDrawn="1"/>
        </p:nvGrpSpPr>
        <p:grpSpPr>
          <a:xfrm>
            <a:off x="0" y="324247"/>
            <a:ext cx="2466380" cy="379405"/>
            <a:chOff x="0" y="324247"/>
            <a:chExt cx="2466380" cy="379405"/>
          </a:xfrm>
        </p:grpSpPr>
        <p:sp>
          <p:nvSpPr>
            <p:cNvPr id="15" name="Figura a mano libera: forma 14">
              <a:extLst>
                <a:ext uri="{FF2B5EF4-FFF2-40B4-BE49-F238E27FC236}">
                  <a16:creationId xmlns:a16="http://schemas.microsoft.com/office/drawing/2014/main" id="{1A52922E-9175-4BA7-B46F-D8C1200D6A5A}"/>
                </a:ext>
              </a:extLst>
            </p:cNvPr>
            <p:cNvSpPr/>
            <p:nvPr/>
          </p:nvSpPr>
          <p:spPr>
            <a:xfrm>
              <a:off x="0" y="324247"/>
              <a:ext cx="2466380" cy="379405"/>
            </a:xfrm>
            <a:custGeom>
              <a:avLst/>
              <a:gdLst>
                <a:gd name="connsiteX0" fmla="*/ 0 w 2352311"/>
                <a:gd name="connsiteY0" fmla="*/ 0 h 379405"/>
                <a:gd name="connsiteX1" fmla="*/ 2352311 w 2352311"/>
                <a:gd name="connsiteY1" fmla="*/ 0 h 379405"/>
                <a:gd name="connsiteX2" fmla="*/ 2352311 w 2352311"/>
                <a:gd name="connsiteY2" fmla="*/ 379405 h 379405"/>
                <a:gd name="connsiteX3" fmla="*/ 0 w 2352311"/>
                <a:gd name="connsiteY3" fmla="*/ 379405 h 37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311" h="379405">
                  <a:moveTo>
                    <a:pt x="0" y="0"/>
                  </a:moveTo>
                  <a:lnTo>
                    <a:pt x="2352311" y="0"/>
                  </a:lnTo>
                  <a:lnTo>
                    <a:pt x="2352311" y="379405"/>
                  </a:lnTo>
                  <a:lnTo>
                    <a:pt x="0" y="379405"/>
                  </a:lnTo>
                  <a:close/>
                </a:path>
              </a:pathLst>
            </a:custGeom>
            <a:solidFill>
              <a:srgbClr val="821B4C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4D7547D0-A21D-479D-BB9F-0F2BE4A40BA4}"/>
                </a:ext>
              </a:extLst>
            </p:cNvPr>
            <p:cNvSpPr/>
            <p:nvPr/>
          </p:nvSpPr>
          <p:spPr>
            <a:xfrm>
              <a:off x="454918" y="440597"/>
              <a:ext cx="117615" cy="145438"/>
            </a:xfrm>
            <a:custGeom>
              <a:avLst/>
              <a:gdLst>
                <a:gd name="connsiteX0" fmla="*/ 117616 w 117615"/>
                <a:gd name="connsiteY0" fmla="*/ 50587 h 145438"/>
                <a:gd name="connsiteX1" fmla="*/ 117616 w 117615"/>
                <a:gd name="connsiteY1" fmla="*/ 145439 h 145438"/>
                <a:gd name="connsiteX2" fmla="*/ 116351 w 117615"/>
                <a:gd name="connsiteY2" fmla="*/ 145439 h 145438"/>
                <a:gd name="connsiteX3" fmla="*/ 87263 w 117615"/>
                <a:gd name="connsiteY3" fmla="*/ 127733 h 145438"/>
                <a:gd name="connsiteX4" fmla="*/ 85999 w 117615"/>
                <a:gd name="connsiteY4" fmla="*/ 128998 h 145438"/>
                <a:gd name="connsiteX5" fmla="*/ 45529 w 117615"/>
                <a:gd name="connsiteY5" fmla="*/ 144174 h 145438"/>
                <a:gd name="connsiteX6" fmla="*/ 0 w 117615"/>
                <a:gd name="connsiteY6" fmla="*/ 99910 h 145438"/>
                <a:gd name="connsiteX7" fmla="*/ 58175 w 117615"/>
                <a:gd name="connsiteY7" fmla="*/ 54381 h 145438"/>
                <a:gd name="connsiteX8" fmla="*/ 82204 w 117615"/>
                <a:gd name="connsiteY8" fmla="*/ 53117 h 145438"/>
                <a:gd name="connsiteX9" fmla="*/ 82204 w 117615"/>
                <a:gd name="connsiteY9" fmla="*/ 49323 h 145438"/>
                <a:gd name="connsiteX10" fmla="*/ 55646 w 117615"/>
                <a:gd name="connsiteY10" fmla="*/ 26558 h 145438"/>
                <a:gd name="connsiteX11" fmla="*/ 20235 w 117615"/>
                <a:gd name="connsiteY11" fmla="*/ 36676 h 145438"/>
                <a:gd name="connsiteX12" fmla="*/ 8853 w 117615"/>
                <a:gd name="connsiteY12" fmla="*/ 15176 h 145438"/>
                <a:gd name="connsiteX13" fmla="*/ 63234 w 117615"/>
                <a:gd name="connsiteY13" fmla="*/ 0 h 145438"/>
                <a:gd name="connsiteX14" fmla="*/ 117616 w 117615"/>
                <a:gd name="connsiteY14" fmla="*/ 50587 h 145438"/>
                <a:gd name="connsiteX15" fmla="*/ 82204 w 117615"/>
                <a:gd name="connsiteY15" fmla="*/ 78410 h 145438"/>
                <a:gd name="connsiteX16" fmla="*/ 61970 w 117615"/>
                <a:gd name="connsiteY16" fmla="*/ 78410 h 145438"/>
                <a:gd name="connsiteX17" fmla="*/ 34146 w 117615"/>
                <a:gd name="connsiteY17" fmla="*/ 97381 h 145438"/>
                <a:gd name="connsiteX18" fmla="*/ 56911 w 117615"/>
                <a:gd name="connsiteY18" fmla="*/ 116351 h 145438"/>
                <a:gd name="connsiteX19" fmla="*/ 82204 w 117615"/>
                <a:gd name="connsiteY19" fmla="*/ 107498 h 145438"/>
                <a:gd name="connsiteX20" fmla="*/ 82204 w 117615"/>
                <a:gd name="connsiteY20" fmla="*/ 78410 h 14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615" h="145438">
                  <a:moveTo>
                    <a:pt x="117616" y="50587"/>
                  </a:moveTo>
                  <a:lnTo>
                    <a:pt x="117616" y="145439"/>
                  </a:lnTo>
                  <a:lnTo>
                    <a:pt x="116351" y="145439"/>
                  </a:lnTo>
                  <a:cubicBezTo>
                    <a:pt x="103704" y="145439"/>
                    <a:pt x="92322" y="137850"/>
                    <a:pt x="87263" y="127733"/>
                  </a:cubicBezTo>
                  <a:lnTo>
                    <a:pt x="85999" y="128998"/>
                  </a:lnTo>
                  <a:cubicBezTo>
                    <a:pt x="77146" y="136586"/>
                    <a:pt x="64499" y="144174"/>
                    <a:pt x="45529" y="144174"/>
                  </a:cubicBezTo>
                  <a:cubicBezTo>
                    <a:pt x="20235" y="144174"/>
                    <a:pt x="0" y="126468"/>
                    <a:pt x="0" y="99910"/>
                  </a:cubicBezTo>
                  <a:cubicBezTo>
                    <a:pt x="0" y="70822"/>
                    <a:pt x="22764" y="55646"/>
                    <a:pt x="58175" y="54381"/>
                  </a:cubicBezTo>
                  <a:lnTo>
                    <a:pt x="82204" y="53117"/>
                  </a:lnTo>
                  <a:lnTo>
                    <a:pt x="82204" y="49323"/>
                  </a:lnTo>
                  <a:cubicBezTo>
                    <a:pt x="82204" y="32882"/>
                    <a:pt x="70822" y="26558"/>
                    <a:pt x="55646" y="26558"/>
                  </a:cubicBezTo>
                  <a:cubicBezTo>
                    <a:pt x="40470" y="26558"/>
                    <a:pt x="29088" y="31617"/>
                    <a:pt x="20235" y="36676"/>
                  </a:cubicBezTo>
                  <a:lnTo>
                    <a:pt x="8853" y="15176"/>
                  </a:lnTo>
                  <a:cubicBezTo>
                    <a:pt x="27823" y="2529"/>
                    <a:pt x="44264" y="0"/>
                    <a:pt x="63234" y="0"/>
                  </a:cubicBezTo>
                  <a:cubicBezTo>
                    <a:pt x="96116" y="0"/>
                    <a:pt x="117616" y="13912"/>
                    <a:pt x="117616" y="50587"/>
                  </a:cubicBezTo>
                  <a:moveTo>
                    <a:pt x="82204" y="78410"/>
                  </a:moveTo>
                  <a:lnTo>
                    <a:pt x="61970" y="78410"/>
                  </a:lnTo>
                  <a:cubicBezTo>
                    <a:pt x="42999" y="78410"/>
                    <a:pt x="34146" y="85998"/>
                    <a:pt x="34146" y="97381"/>
                  </a:cubicBezTo>
                  <a:cubicBezTo>
                    <a:pt x="34146" y="108763"/>
                    <a:pt x="41735" y="116351"/>
                    <a:pt x="56911" y="116351"/>
                  </a:cubicBezTo>
                  <a:cubicBezTo>
                    <a:pt x="69558" y="116351"/>
                    <a:pt x="77146" y="111292"/>
                    <a:pt x="82204" y="107498"/>
                  </a:cubicBezTo>
                  <a:lnTo>
                    <a:pt x="82204" y="7841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4E40E012-163A-456E-92D8-398543BE5566}"/>
                </a:ext>
              </a:extLst>
            </p:cNvPr>
            <p:cNvSpPr/>
            <p:nvPr/>
          </p:nvSpPr>
          <p:spPr>
            <a:xfrm>
              <a:off x="1026555" y="379893"/>
              <a:ext cx="42999" cy="206143"/>
            </a:xfrm>
            <a:custGeom>
              <a:avLst/>
              <a:gdLst>
                <a:gd name="connsiteX0" fmla="*/ 3794 w 42999"/>
                <a:gd name="connsiteY0" fmla="*/ 206143 h 206143"/>
                <a:gd name="connsiteX1" fmla="*/ 5059 w 42999"/>
                <a:gd name="connsiteY1" fmla="*/ 206143 h 206143"/>
                <a:gd name="connsiteX2" fmla="*/ 37941 w 42999"/>
                <a:gd name="connsiteY2" fmla="*/ 173262 h 206143"/>
                <a:gd name="connsiteX3" fmla="*/ 37941 w 42999"/>
                <a:gd name="connsiteY3" fmla="*/ 170732 h 206143"/>
                <a:gd name="connsiteX4" fmla="*/ 37941 w 42999"/>
                <a:gd name="connsiteY4" fmla="*/ 170732 h 206143"/>
                <a:gd name="connsiteX5" fmla="*/ 37941 w 42999"/>
                <a:gd name="connsiteY5" fmla="*/ 64499 h 206143"/>
                <a:gd name="connsiteX6" fmla="*/ 2529 w 42999"/>
                <a:gd name="connsiteY6" fmla="*/ 64499 h 206143"/>
                <a:gd name="connsiteX7" fmla="*/ 2529 w 42999"/>
                <a:gd name="connsiteY7" fmla="*/ 206143 h 206143"/>
                <a:gd name="connsiteX8" fmla="*/ 21500 w 42999"/>
                <a:gd name="connsiteY8" fmla="*/ 42999 h 206143"/>
                <a:gd name="connsiteX9" fmla="*/ 42999 w 42999"/>
                <a:gd name="connsiteY9" fmla="*/ 21500 h 206143"/>
                <a:gd name="connsiteX10" fmla="*/ 21500 w 42999"/>
                <a:gd name="connsiteY10" fmla="*/ 0 h 206143"/>
                <a:gd name="connsiteX11" fmla="*/ 0 w 42999"/>
                <a:gd name="connsiteY11" fmla="*/ 21500 h 206143"/>
                <a:gd name="connsiteX12" fmla="*/ 21500 w 42999"/>
                <a:gd name="connsiteY12" fmla="*/ 42999 h 20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99" h="206143">
                  <a:moveTo>
                    <a:pt x="3794" y="206143"/>
                  </a:moveTo>
                  <a:lnTo>
                    <a:pt x="5059" y="206143"/>
                  </a:lnTo>
                  <a:cubicBezTo>
                    <a:pt x="24029" y="206143"/>
                    <a:pt x="37941" y="190967"/>
                    <a:pt x="37941" y="173262"/>
                  </a:cubicBezTo>
                  <a:lnTo>
                    <a:pt x="37941" y="170732"/>
                  </a:lnTo>
                  <a:lnTo>
                    <a:pt x="37941" y="170732"/>
                  </a:lnTo>
                  <a:lnTo>
                    <a:pt x="37941" y="64499"/>
                  </a:lnTo>
                  <a:lnTo>
                    <a:pt x="2529" y="64499"/>
                  </a:lnTo>
                  <a:lnTo>
                    <a:pt x="2529" y="206143"/>
                  </a:lnTo>
                  <a:close/>
                  <a:moveTo>
                    <a:pt x="21500" y="42999"/>
                  </a:moveTo>
                  <a:cubicBezTo>
                    <a:pt x="34146" y="42999"/>
                    <a:pt x="42999" y="32882"/>
                    <a:pt x="42999" y="21500"/>
                  </a:cubicBezTo>
                  <a:cubicBezTo>
                    <a:pt x="42999" y="10117"/>
                    <a:pt x="32882" y="0"/>
                    <a:pt x="21500" y="0"/>
                  </a:cubicBezTo>
                  <a:cubicBezTo>
                    <a:pt x="10117" y="0"/>
                    <a:pt x="0" y="10117"/>
                    <a:pt x="0" y="21500"/>
                  </a:cubicBezTo>
                  <a:cubicBezTo>
                    <a:pt x="0" y="34146"/>
                    <a:pt x="8853" y="42999"/>
                    <a:pt x="21500" y="42999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8" name="Figura a mano libera: forma 17">
              <a:extLst>
                <a:ext uri="{FF2B5EF4-FFF2-40B4-BE49-F238E27FC236}">
                  <a16:creationId xmlns:a16="http://schemas.microsoft.com/office/drawing/2014/main" id="{FF657DDE-149B-4938-92D4-84028DD1A5DF}"/>
                </a:ext>
              </a:extLst>
            </p:cNvPr>
            <p:cNvSpPr/>
            <p:nvPr/>
          </p:nvSpPr>
          <p:spPr>
            <a:xfrm>
              <a:off x="1085995" y="441862"/>
              <a:ext cx="107498" cy="142909"/>
            </a:xfrm>
            <a:custGeom>
              <a:avLst/>
              <a:gdLst>
                <a:gd name="connsiteX0" fmla="*/ 50587 w 107498"/>
                <a:gd name="connsiteY0" fmla="*/ 142909 h 142909"/>
                <a:gd name="connsiteX1" fmla="*/ 0 w 107498"/>
                <a:gd name="connsiteY1" fmla="*/ 130262 h 142909"/>
                <a:gd name="connsiteX2" fmla="*/ 11382 w 107498"/>
                <a:gd name="connsiteY2" fmla="*/ 104969 h 142909"/>
                <a:gd name="connsiteX3" fmla="*/ 48058 w 107498"/>
                <a:gd name="connsiteY3" fmla="*/ 117616 h 142909"/>
                <a:gd name="connsiteX4" fmla="*/ 72087 w 107498"/>
                <a:gd name="connsiteY4" fmla="*/ 102439 h 142909"/>
                <a:gd name="connsiteX5" fmla="*/ 8853 w 107498"/>
                <a:gd name="connsiteY5" fmla="*/ 40470 h 142909"/>
                <a:gd name="connsiteX6" fmla="*/ 60705 w 107498"/>
                <a:gd name="connsiteY6" fmla="*/ 0 h 142909"/>
                <a:gd name="connsiteX7" fmla="*/ 101175 w 107498"/>
                <a:gd name="connsiteY7" fmla="*/ 7588 h 142909"/>
                <a:gd name="connsiteX8" fmla="*/ 101175 w 107498"/>
                <a:gd name="connsiteY8" fmla="*/ 36676 h 142909"/>
                <a:gd name="connsiteX9" fmla="*/ 61970 w 107498"/>
                <a:gd name="connsiteY9" fmla="*/ 27823 h 142909"/>
                <a:gd name="connsiteX10" fmla="*/ 42999 w 107498"/>
                <a:gd name="connsiteY10" fmla="*/ 39205 h 142909"/>
                <a:gd name="connsiteX11" fmla="*/ 107498 w 107498"/>
                <a:gd name="connsiteY11" fmla="*/ 101175 h 142909"/>
                <a:gd name="connsiteX12" fmla="*/ 50587 w 107498"/>
                <a:gd name="connsiteY12" fmla="*/ 142909 h 14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498" h="142909">
                  <a:moveTo>
                    <a:pt x="50587" y="142909"/>
                  </a:moveTo>
                  <a:cubicBezTo>
                    <a:pt x="27823" y="142909"/>
                    <a:pt x="11382" y="137850"/>
                    <a:pt x="0" y="130262"/>
                  </a:cubicBezTo>
                  <a:lnTo>
                    <a:pt x="11382" y="104969"/>
                  </a:lnTo>
                  <a:cubicBezTo>
                    <a:pt x="21500" y="112557"/>
                    <a:pt x="34146" y="117616"/>
                    <a:pt x="48058" y="117616"/>
                  </a:cubicBezTo>
                  <a:cubicBezTo>
                    <a:pt x="61970" y="117616"/>
                    <a:pt x="72087" y="112557"/>
                    <a:pt x="72087" y="102439"/>
                  </a:cubicBezTo>
                  <a:cubicBezTo>
                    <a:pt x="72087" y="77146"/>
                    <a:pt x="8853" y="87263"/>
                    <a:pt x="8853" y="40470"/>
                  </a:cubicBezTo>
                  <a:cubicBezTo>
                    <a:pt x="8853" y="16441"/>
                    <a:pt x="27823" y="0"/>
                    <a:pt x="60705" y="0"/>
                  </a:cubicBezTo>
                  <a:cubicBezTo>
                    <a:pt x="78410" y="0"/>
                    <a:pt x="91057" y="2529"/>
                    <a:pt x="101175" y="7588"/>
                  </a:cubicBezTo>
                  <a:lnTo>
                    <a:pt x="101175" y="36676"/>
                  </a:lnTo>
                  <a:cubicBezTo>
                    <a:pt x="89793" y="31617"/>
                    <a:pt x="77146" y="27823"/>
                    <a:pt x="61970" y="27823"/>
                  </a:cubicBezTo>
                  <a:cubicBezTo>
                    <a:pt x="49323" y="27823"/>
                    <a:pt x="42999" y="31617"/>
                    <a:pt x="42999" y="39205"/>
                  </a:cubicBezTo>
                  <a:cubicBezTo>
                    <a:pt x="42999" y="60705"/>
                    <a:pt x="107498" y="54381"/>
                    <a:pt x="107498" y="101175"/>
                  </a:cubicBezTo>
                  <a:cubicBezTo>
                    <a:pt x="107498" y="131527"/>
                    <a:pt x="79675" y="142909"/>
                    <a:pt x="50587" y="142909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C9321460-C49D-44C0-BD2D-6D7286FE32EB}"/>
                </a:ext>
              </a:extLst>
            </p:cNvPr>
            <p:cNvSpPr/>
            <p:nvPr/>
          </p:nvSpPr>
          <p:spPr>
            <a:xfrm>
              <a:off x="1648779" y="440597"/>
              <a:ext cx="125203" cy="144173"/>
            </a:xfrm>
            <a:custGeom>
              <a:avLst/>
              <a:gdLst>
                <a:gd name="connsiteX0" fmla="*/ 60705 w 125203"/>
                <a:gd name="connsiteY0" fmla="*/ 26558 h 144173"/>
                <a:gd name="connsiteX1" fmla="*/ 34146 w 125203"/>
                <a:gd name="connsiteY1" fmla="*/ 56911 h 144173"/>
                <a:gd name="connsiteX2" fmla="*/ 87263 w 125203"/>
                <a:gd name="connsiteY2" fmla="*/ 56911 h 144173"/>
                <a:gd name="connsiteX3" fmla="*/ 60705 w 125203"/>
                <a:gd name="connsiteY3" fmla="*/ 26558 h 144173"/>
                <a:gd name="connsiteX4" fmla="*/ 35411 w 125203"/>
                <a:gd name="connsiteY4" fmla="*/ 82204 h 144173"/>
                <a:gd name="connsiteX5" fmla="*/ 74616 w 125203"/>
                <a:gd name="connsiteY5" fmla="*/ 116351 h 144173"/>
                <a:gd name="connsiteX6" fmla="*/ 110027 w 125203"/>
                <a:gd name="connsiteY6" fmla="*/ 106233 h 144173"/>
                <a:gd name="connsiteX7" fmla="*/ 118880 w 125203"/>
                <a:gd name="connsiteY7" fmla="*/ 128998 h 144173"/>
                <a:gd name="connsiteX8" fmla="*/ 68293 w 125203"/>
                <a:gd name="connsiteY8" fmla="*/ 144174 h 144173"/>
                <a:gd name="connsiteX9" fmla="*/ 0 w 125203"/>
                <a:gd name="connsiteY9" fmla="*/ 72087 h 144173"/>
                <a:gd name="connsiteX10" fmla="*/ 63234 w 125203"/>
                <a:gd name="connsiteY10" fmla="*/ 0 h 144173"/>
                <a:gd name="connsiteX11" fmla="*/ 125204 w 125203"/>
                <a:gd name="connsiteY11" fmla="*/ 70822 h 144173"/>
                <a:gd name="connsiteX12" fmla="*/ 125204 w 125203"/>
                <a:gd name="connsiteY12" fmla="*/ 80940 h 144173"/>
                <a:gd name="connsiteX13" fmla="*/ 35411 w 125203"/>
                <a:gd name="connsiteY13" fmla="*/ 80940 h 14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203" h="144173">
                  <a:moveTo>
                    <a:pt x="60705" y="26558"/>
                  </a:moveTo>
                  <a:cubicBezTo>
                    <a:pt x="44264" y="26558"/>
                    <a:pt x="34146" y="41735"/>
                    <a:pt x="34146" y="56911"/>
                  </a:cubicBezTo>
                  <a:lnTo>
                    <a:pt x="87263" y="56911"/>
                  </a:lnTo>
                  <a:cubicBezTo>
                    <a:pt x="87263" y="41735"/>
                    <a:pt x="78410" y="26558"/>
                    <a:pt x="60705" y="26558"/>
                  </a:cubicBezTo>
                  <a:moveTo>
                    <a:pt x="35411" y="82204"/>
                  </a:moveTo>
                  <a:cubicBezTo>
                    <a:pt x="35411" y="102439"/>
                    <a:pt x="53117" y="116351"/>
                    <a:pt x="74616" y="116351"/>
                  </a:cubicBezTo>
                  <a:cubicBezTo>
                    <a:pt x="87263" y="116351"/>
                    <a:pt x="98645" y="112557"/>
                    <a:pt x="110027" y="106233"/>
                  </a:cubicBezTo>
                  <a:lnTo>
                    <a:pt x="118880" y="128998"/>
                  </a:lnTo>
                  <a:cubicBezTo>
                    <a:pt x="103704" y="140380"/>
                    <a:pt x="84734" y="144174"/>
                    <a:pt x="68293" y="144174"/>
                  </a:cubicBezTo>
                  <a:cubicBezTo>
                    <a:pt x="20235" y="144174"/>
                    <a:pt x="0" y="108763"/>
                    <a:pt x="0" y="72087"/>
                  </a:cubicBezTo>
                  <a:cubicBezTo>
                    <a:pt x="0" y="32882"/>
                    <a:pt x="22764" y="0"/>
                    <a:pt x="63234" y="0"/>
                  </a:cubicBezTo>
                  <a:cubicBezTo>
                    <a:pt x="99910" y="0"/>
                    <a:pt x="125204" y="27823"/>
                    <a:pt x="125204" y="70822"/>
                  </a:cubicBezTo>
                  <a:lnTo>
                    <a:pt x="125204" y="80940"/>
                  </a:lnTo>
                  <a:lnTo>
                    <a:pt x="35411" y="8094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B38DC7FB-7FEC-47EC-B6E3-A5946E8A09BA}"/>
                </a:ext>
              </a:extLst>
            </p:cNvPr>
            <p:cNvSpPr/>
            <p:nvPr/>
          </p:nvSpPr>
          <p:spPr>
            <a:xfrm>
              <a:off x="1890334" y="440597"/>
              <a:ext cx="125203" cy="144173"/>
            </a:xfrm>
            <a:custGeom>
              <a:avLst/>
              <a:gdLst>
                <a:gd name="connsiteX0" fmla="*/ 61969 w 125203"/>
                <a:gd name="connsiteY0" fmla="*/ 26558 h 144173"/>
                <a:gd name="connsiteX1" fmla="*/ 35411 w 125203"/>
                <a:gd name="connsiteY1" fmla="*/ 56911 h 144173"/>
                <a:gd name="connsiteX2" fmla="*/ 88528 w 125203"/>
                <a:gd name="connsiteY2" fmla="*/ 56911 h 144173"/>
                <a:gd name="connsiteX3" fmla="*/ 61969 w 125203"/>
                <a:gd name="connsiteY3" fmla="*/ 26558 h 144173"/>
                <a:gd name="connsiteX4" fmla="*/ 35411 w 125203"/>
                <a:gd name="connsiteY4" fmla="*/ 82204 h 144173"/>
                <a:gd name="connsiteX5" fmla="*/ 74616 w 125203"/>
                <a:gd name="connsiteY5" fmla="*/ 116351 h 144173"/>
                <a:gd name="connsiteX6" fmla="*/ 110027 w 125203"/>
                <a:gd name="connsiteY6" fmla="*/ 106233 h 144173"/>
                <a:gd name="connsiteX7" fmla="*/ 118880 w 125203"/>
                <a:gd name="connsiteY7" fmla="*/ 128998 h 144173"/>
                <a:gd name="connsiteX8" fmla="*/ 68293 w 125203"/>
                <a:gd name="connsiteY8" fmla="*/ 144174 h 144173"/>
                <a:gd name="connsiteX9" fmla="*/ 0 w 125203"/>
                <a:gd name="connsiteY9" fmla="*/ 72087 h 144173"/>
                <a:gd name="connsiteX10" fmla="*/ 63234 w 125203"/>
                <a:gd name="connsiteY10" fmla="*/ 0 h 144173"/>
                <a:gd name="connsiteX11" fmla="*/ 125204 w 125203"/>
                <a:gd name="connsiteY11" fmla="*/ 70822 h 144173"/>
                <a:gd name="connsiteX12" fmla="*/ 125204 w 125203"/>
                <a:gd name="connsiteY12" fmla="*/ 80940 h 144173"/>
                <a:gd name="connsiteX13" fmla="*/ 35411 w 125203"/>
                <a:gd name="connsiteY13" fmla="*/ 80940 h 14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203" h="144173">
                  <a:moveTo>
                    <a:pt x="61969" y="26558"/>
                  </a:moveTo>
                  <a:cubicBezTo>
                    <a:pt x="45528" y="26558"/>
                    <a:pt x="35411" y="41735"/>
                    <a:pt x="35411" y="56911"/>
                  </a:cubicBezTo>
                  <a:lnTo>
                    <a:pt x="88528" y="56911"/>
                  </a:lnTo>
                  <a:cubicBezTo>
                    <a:pt x="87263" y="41735"/>
                    <a:pt x="79675" y="26558"/>
                    <a:pt x="61969" y="26558"/>
                  </a:cubicBezTo>
                  <a:moveTo>
                    <a:pt x="35411" y="82204"/>
                  </a:moveTo>
                  <a:cubicBezTo>
                    <a:pt x="35411" y="102439"/>
                    <a:pt x="53117" y="116351"/>
                    <a:pt x="74616" y="116351"/>
                  </a:cubicBezTo>
                  <a:cubicBezTo>
                    <a:pt x="87263" y="116351"/>
                    <a:pt x="98645" y="112557"/>
                    <a:pt x="110027" y="106233"/>
                  </a:cubicBezTo>
                  <a:lnTo>
                    <a:pt x="118880" y="128998"/>
                  </a:lnTo>
                  <a:cubicBezTo>
                    <a:pt x="103704" y="140380"/>
                    <a:pt x="84734" y="144174"/>
                    <a:pt x="68293" y="144174"/>
                  </a:cubicBezTo>
                  <a:cubicBezTo>
                    <a:pt x="20235" y="144174"/>
                    <a:pt x="0" y="108763"/>
                    <a:pt x="0" y="72087"/>
                  </a:cubicBezTo>
                  <a:cubicBezTo>
                    <a:pt x="0" y="32882"/>
                    <a:pt x="22764" y="0"/>
                    <a:pt x="63234" y="0"/>
                  </a:cubicBezTo>
                  <a:cubicBezTo>
                    <a:pt x="99910" y="0"/>
                    <a:pt x="125204" y="27823"/>
                    <a:pt x="125204" y="70822"/>
                  </a:cubicBezTo>
                  <a:lnTo>
                    <a:pt x="125204" y="80940"/>
                  </a:lnTo>
                  <a:lnTo>
                    <a:pt x="35411" y="8094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B4D2A9FB-EE6F-4077-87DC-682C76C9E892}"/>
                </a:ext>
              </a:extLst>
            </p:cNvPr>
            <p:cNvSpPr/>
            <p:nvPr/>
          </p:nvSpPr>
          <p:spPr>
            <a:xfrm>
              <a:off x="1552663" y="440597"/>
              <a:ext cx="89792" cy="145438"/>
            </a:xfrm>
            <a:custGeom>
              <a:avLst/>
              <a:gdLst>
                <a:gd name="connsiteX0" fmla="*/ 72087 w 89792"/>
                <a:gd name="connsiteY0" fmla="*/ 0 h 145438"/>
                <a:gd name="connsiteX1" fmla="*/ 35411 w 89792"/>
                <a:gd name="connsiteY1" fmla="*/ 16441 h 145438"/>
                <a:gd name="connsiteX2" fmla="*/ 35411 w 89792"/>
                <a:gd name="connsiteY2" fmla="*/ 3794 h 145438"/>
                <a:gd name="connsiteX3" fmla="*/ 0 w 89792"/>
                <a:gd name="connsiteY3" fmla="*/ 3794 h 145438"/>
                <a:gd name="connsiteX4" fmla="*/ 0 w 89792"/>
                <a:gd name="connsiteY4" fmla="*/ 145439 h 145438"/>
                <a:gd name="connsiteX5" fmla="*/ 1265 w 89792"/>
                <a:gd name="connsiteY5" fmla="*/ 145439 h 145438"/>
                <a:gd name="connsiteX6" fmla="*/ 34146 w 89792"/>
                <a:gd name="connsiteY6" fmla="*/ 115086 h 145438"/>
                <a:gd name="connsiteX7" fmla="*/ 34146 w 89792"/>
                <a:gd name="connsiteY7" fmla="*/ 44264 h 145438"/>
                <a:gd name="connsiteX8" fmla="*/ 60705 w 89792"/>
                <a:gd name="connsiteY8" fmla="*/ 31617 h 145438"/>
                <a:gd name="connsiteX9" fmla="*/ 77146 w 89792"/>
                <a:gd name="connsiteY9" fmla="*/ 35411 h 145438"/>
                <a:gd name="connsiteX10" fmla="*/ 89793 w 89792"/>
                <a:gd name="connsiteY10" fmla="*/ 5059 h 145438"/>
                <a:gd name="connsiteX11" fmla="*/ 72087 w 89792"/>
                <a:gd name="connsiteY11" fmla="*/ 0 h 14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792" h="145438">
                  <a:moveTo>
                    <a:pt x="72087" y="0"/>
                  </a:moveTo>
                  <a:cubicBezTo>
                    <a:pt x="59440" y="0"/>
                    <a:pt x="49323" y="5059"/>
                    <a:pt x="35411" y="16441"/>
                  </a:cubicBezTo>
                  <a:lnTo>
                    <a:pt x="35411" y="3794"/>
                  </a:lnTo>
                  <a:lnTo>
                    <a:pt x="0" y="3794"/>
                  </a:lnTo>
                  <a:lnTo>
                    <a:pt x="0" y="145439"/>
                  </a:lnTo>
                  <a:lnTo>
                    <a:pt x="1265" y="145439"/>
                  </a:lnTo>
                  <a:cubicBezTo>
                    <a:pt x="18970" y="145439"/>
                    <a:pt x="32882" y="131527"/>
                    <a:pt x="34146" y="115086"/>
                  </a:cubicBezTo>
                  <a:lnTo>
                    <a:pt x="34146" y="44264"/>
                  </a:lnTo>
                  <a:cubicBezTo>
                    <a:pt x="42999" y="35411"/>
                    <a:pt x="53117" y="31617"/>
                    <a:pt x="60705" y="31617"/>
                  </a:cubicBezTo>
                  <a:cubicBezTo>
                    <a:pt x="64499" y="31617"/>
                    <a:pt x="70822" y="32882"/>
                    <a:pt x="77146" y="35411"/>
                  </a:cubicBezTo>
                  <a:lnTo>
                    <a:pt x="89793" y="5059"/>
                  </a:lnTo>
                  <a:cubicBezTo>
                    <a:pt x="85998" y="2529"/>
                    <a:pt x="78410" y="0"/>
                    <a:pt x="72087" y="0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9BAC45B1-FE7F-4A62-9239-2A699C9CEA79}"/>
                </a:ext>
              </a:extLst>
            </p:cNvPr>
            <p:cNvSpPr/>
            <p:nvPr/>
          </p:nvSpPr>
          <p:spPr>
            <a:xfrm>
              <a:off x="1206140" y="401392"/>
              <a:ext cx="93586" cy="182741"/>
            </a:xfrm>
            <a:custGeom>
              <a:avLst/>
              <a:gdLst>
                <a:gd name="connsiteX0" fmla="*/ 59440 w 93586"/>
                <a:gd name="connsiteY0" fmla="*/ 73352 h 182741"/>
                <a:gd name="connsiteX1" fmla="*/ 60705 w 93586"/>
                <a:gd name="connsiteY1" fmla="*/ 73352 h 182741"/>
                <a:gd name="connsiteX2" fmla="*/ 93587 w 93586"/>
                <a:gd name="connsiteY2" fmla="*/ 44264 h 182741"/>
                <a:gd name="connsiteX3" fmla="*/ 93587 w 93586"/>
                <a:gd name="connsiteY3" fmla="*/ 42999 h 182741"/>
                <a:gd name="connsiteX4" fmla="*/ 58175 w 93586"/>
                <a:gd name="connsiteY4" fmla="*/ 42999 h 182741"/>
                <a:gd name="connsiteX5" fmla="*/ 58175 w 93586"/>
                <a:gd name="connsiteY5" fmla="*/ 0 h 182741"/>
                <a:gd name="connsiteX6" fmla="*/ 25294 w 93586"/>
                <a:gd name="connsiteY6" fmla="*/ 11382 h 182741"/>
                <a:gd name="connsiteX7" fmla="*/ 25294 w 93586"/>
                <a:gd name="connsiteY7" fmla="*/ 42999 h 182741"/>
                <a:gd name="connsiteX8" fmla="*/ 0 w 93586"/>
                <a:gd name="connsiteY8" fmla="*/ 42999 h 182741"/>
                <a:gd name="connsiteX9" fmla="*/ 0 w 93586"/>
                <a:gd name="connsiteY9" fmla="*/ 73352 h 182741"/>
                <a:gd name="connsiteX10" fmla="*/ 25294 w 93586"/>
                <a:gd name="connsiteY10" fmla="*/ 73352 h 182741"/>
                <a:gd name="connsiteX11" fmla="*/ 25294 w 93586"/>
                <a:gd name="connsiteY11" fmla="*/ 127733 h 182741"/>
                <a:gd name="connsiteX12" fmla="*/ 37941 w 93586"/>
                <a:gd name="connsiteY12" fmla="*/ 165674 h 182741"/>
                <a:gd name="connsiteX13" fmla="*/ 92322 w 93586"/>
                <a:gd name="connsiteY13" fmla="*/ 182114 h 182741"/>
                <a:gd name="connsiteX14" fmla="*/ 92322 w 93586"/>
                <a:gd name="connsiteY14" fmla="*/ 146703 h 182741"/>
                <a:gd name="connsiteX15" fmla="*/ 64499 w 93586"/>
                <a:gd name="connsiteY15" fmla="*/ 141645 h 182741"/>
                <a:gd name="connsiteX16" fmla="*/ 60705 w 93586"/>
                <a:gd name="connsiteY16" fmla="*/ 130262 h 182741"/>
                <a:gd name="connsiteX17" fmla="*/ 60705 w 93586"/>
                <a:gd name="connsiteY17" fmla="*/ 73352 h 18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3586" h="182741">
                  <a:moveTo>
                    <a:pt x="59440" y="73352"/>
                  </a:moveTo>
                  <a:lnTo>
                    <a:pt x="60705" y="73352"/>
                  </a:lnTo>
                  <a:cubicBezTo>
                    <a:pt x="79675" y="73352"/>
                    <a:pt x="93587" y="60705"/>
                    <a:pt x="93587" y="44264"/>
                  </a:cubicBezTo>
                  <a:lnTo>
                    <a:pt x="93587" y="42999"/>
                  </a:lnTo>
                  <a:lnTo>
                    <a:pt x="58175" y="42999"/>
                  </a:lnTo>
                  <a:lnTo>
                    <a:pt x="58175" y="0"/>
                  </a:lnTo>
                  <a:lnTo>
                    <a:pt x="25294" y="11382"/>
                  </a:lnTo>
                  <a:lnTo>
                    <a:pt x="25294" y="42999"/>
                  </a:lnTo>
                  <a:lnTo>
                    <a:pt x="0" y="42999"/>
                  </a:lnTo>
                  <a:lnTo>
                    <a:pt x="0" y="73352"/>
                  </a:lnTo>
                  <a:lnTo>
                    <a:pt x="25294" y="73352"/>
                  </a:lnTo>
                  <a:lnTo>
                    <a:pt x="25294" y="127733"/>
                  </a:lnTo>
                  <a:cubicBezTo>
                    <a:pt x="25294" y="128998"/>
                    <a:pt x="25294" y="153027"/>
                    <a:pt x="37941" y="165674"/>
                  </a:cubicBezTo>
                  <a:cubicBezTo>
                    <a:pt x="50587" y="179585"/>
                    <a:pt x="64499" y="184644"/>
                    <a:pt x="92322" y="182114"/>
                  </a:cubicBezTo>
                  <a:lnTo>
                    <a:pt x="92322" y="146703"/>
                  </a:lnTo>
                  <a:cubicBezTo>
                    <a:pt x="77146" y="147968"/>
                    <a:pt x="69558" y="146703"/>
                    <a:pt x="64499" y="141645"/>
                  </a:cubicBezTo>
                  <a:cubicBezTo>
                    <a:pt x="60705" y="137850"/>
                    <a:pt x="60705" y="130262"/>
                    <a:pt x="60705" y="130262"/>
                  </a:cubicBezTo>
                  <a:lnTo>
                    <a:pt x="60705" y="73352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191A4A46-8D77-4E94-8945-D98BA3C3613C}"/>
                </a:ext>
              </a:extLst>
            </p:cNvPr>
            <p:cNvSpPr/>
            <p:nvPr/>
          </p:nvSpPr>
          <p:spPr>
            <a:xfrm>
              <a:off x="1782836" y="401392"/>
              <a:ext cx="93586" cy="182741"/>
            </a:xfrm>
            <a:custGeom>
              <a:avLst/>
              <a:gdLst>
                <a:gd name="connsiteX0" fmla="*/ 59440 w 93586"/>
                <a:gd name="connsiteY0" fmla="*/ 73352 h 182741"/>
                <a:gd name="connsiteX1" fmla="*/ 60705 w 93586"/>
                <a:gd name="connsiteY1" fmla="*/ 73352 h 182741"/>
                <a:gd name="connsiteX2" fmla="*/ 93586 w 93586"/>
                <a:gd name="connsiteY2" fmla="*/ 44264 h 182741"/>
                <a:gd name="connsiteX3" fmla="*/ 93586 w 93586"/>
                <a:gd name="connsiteY3" fmla="*/ 42999 h 182741"/>
                <a:gd name="connsiteX4" fmla="*/ 58175 w 93586"/>
                <a:gd name="connsiteY4" fmla="*/ 42999 h 182741"/>
                <a:gd name="connsiteX5" fmla="*/ 58175 w 93586"/>
                <a:gd name="connsiteY5" fmla="*/ 0 h 182741"/>
                <a:gd name="connsiteX6" fmla="*/ 25294 w 93586"/>
                <a:gd name="connsiteY6" fmla="*/ 11382 h 182741"/>
                <a:gd name="connsiteX7" fmla="*/ 25294 w 93586"/>
                <a:gd name="connsiteY7" fmla="*/ 42999 h 182741"/>
                <a:gd name="connsiteX8" fmla="*/ 0 w 93586"/>
                <a:gd name="connsiteY8" fmla="*/ 42999 h 182741"/>
                <a:gd name="connsiteX9" fmla="*/ 0 w 93586"/>
                <a:gd name="connsiteY9" fmla="*/ 73352 h 182741"/>
                <a:gd name="connsiteX10" fmla="*/ 25294 w 93586"/>
                <a:gd name="connsiteY10" fmla="*/ 73352 h 182741"/>
                <a:gd name="connsiteX11" fmla="*/ 25294 w 93586"/>
                <a:gd name="connsiteY11" fmla="*/ 127733 h 182741"/>
                <a:gd name="connsiteX12" fmla="*/ 37941 w 93586"/>
                <a:gd name="connsiteY12" fmla="*/ 165674 h 182741"/>
                <a:gd name="connsiteX13" fmla="*/ 92322 w 93586"/>
                <a:gd name="connsiteY13" fmla="*/ 182114 h 182741"/>
                <a:gd name="connsiteX14" fmla="*/ 92322 w 93586"/>
                <a:gd name="connsiteY14" fmla="*/ 146703 h 182741"/>
                <a:gd name="connsiteX15" fmla="*/ 64499 w 93586"/>
                <a:gd name="connsiteY15" fmla="*/ 141645 h 182741"/>
                <a:gd name="connsiteX16" fmla="*/ 60705 w 93586"/>
                <a:gd name="connsiteY16" fmla="*/ 130262 h 182741"/>
                <a:gd name="connsiteX17" fmla="*/ 60705 w 93586"/>
                <a:gd name="connsiteY17" fmla="*/ 73352 h 18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3586" h="182741">
                  <a:moveTo>
                    <a:pt x="59440" y="73352"/>
                  </a:moveTo>
                  <a:lnTo>
                    <a:pt x="60705" y="73352"/>
                  </a:lnTo>
                  <a:cubicBezTo>
                    <a:pt x="79675" y="73352"/>
                    <a:pt x="93586" y="60705"/>
                    <a:pt x="93586" y="44264"/>
                  </a:cubicBezTo>
                  <a:lnTo>
                    <a:pt x="93586" y="42999"/>
                  </a:lnTo>
                  <a:lnTo>
                    <a:pt x="58175" y="42999"/>
                  </a:lnTo>
                  <a:lnTo>
                    <a:pt x="58175" y="0"/>
                  </a:lnTo>
                  <a:lnTo>
                    <a:pt x="25294" y="11382"/>
                  </a:lnTo>
                  <a:lnTo>
                    <a:pt x="25294" y="42999"/>
                  </a:lnTo>
                  <a:lnTo>
                    <a:pt x="0" y="42999"/>
                  </a:lnTo>
                  <a:lnTo>
                    <a:pt x="0" y="73352"/>
                  </a:lnTo>
                  <a:lnTo>
                    <a:pt x="25294" y="73352"/>
                  </a:lnTo>
                  <a:lnTo>
                    <a:pt x="25294" y="127733"/>
                  </a:lnTo>
                  <a:cubicBezTo>
                    <a:pt x="25294" y="128998"/>
                    <a:pt x="25294" y="153027"/>
                    <a:pt x="37941" y="165674"/>
                  </a:cubicBezTo>
                  <a:cubicBezTo>
                    <a:pt x="50587" y="179585"/>
                    <a:pt x="64499" y="184644"/>
                    <a:pt x="92322" y="182114"/>
                  </a:cubicBezTo>
                  <a:lnTo>
                    <a:pt x="92322" y="146703"/>
                  </a:lnTo>
                  <a:cubicBezTo>
                    <a:pt x="77146" y="147968"/>
                    <a:pt x="69558" y="146703"/>
                    <a:pt x="64499" y="141645"/>
                  </a:cubicBezTo>
                  <a:cubicBezTo>
                    <a:pt x="60705" y="137850"/>
                    <a:pt x="60705" y="130262"/>
                    <a:pt x="60705" y="130262"/>
                  </a:cubicBezTo>
                  <a:lnTo>
                    <a:pt x="60705" y="73352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DAB5EE45-DC23-4D8B-9F16-4D5D3B94D5D9}"/>
                </a:ext>
              </a:extLst>
            </p:cNvPr>
            <p:cNvSpPr/>
            <p:nvPr/>
          </p:nvSpPr>
          <p:spPr>
            <a:xfrm>
              <a:off x="591504" y="440597"/>
              <a:ext cx="117615" cy="144173"/>
            </a:xfrm>
            <a:custGeom>
              <a:avLst/>
              <a:gdLst>
                <a:gd name="connsiteX0" fmla="*/ 68293 w 117615"/>
                <a:gd name="connsiteY0" fmla="*/ 144174 h 144173"/>
                <a:gd name="connsiteX1" fmla="*/ 0 w 117615"/>
                <a:gd name="connsiteY1" fmla="*/ 73352 h 144173"/>
                <a:gd name="connsiteX2" fmla="*/ 70822 w 117615"/>
                <a:gd name="connsiteY2" fmla="*/ 0 h 144173"/>
                <a:gd name="connsiteX3" fmla="*/ 110027 w 117615"/>
                <a:gd name="connsiteY3" fmla="*/ 10117 h 144173"/>
                <a:gd name="connsiteX4" fmla="*/ 110027 w 117615"/>
                <a:gd name="connsiteY4" fmla="*/ 39205 h 144173"/>
                <a:gd name="connsiteX5" fmla="*/ 75881 w 117615"/>
                <a:gd name="connsiteY5" fmla="*/ 27823 h 144173"/>
                <a:gd name="connsiteX6" fmla="*/ 35411 w 117615"/>
                <a:gd name="connsiteY6" fmla="*/ 72087 h 144173"/>
                <a:gd name="connsiteX7" fmla="*/ 75881 w 117615"/>
                <a:gd name="connsiteY7" fmla="*/ 116351 h 144173"/>
                <a:gd name="connsiteX8" fmla="*/ 108763 w 117615"/>
                <a:gd name="connsiteY8" fmla="*/ 106233 h 144173"/>
                <a:gd name="connsiteX9" fmla="*/ 117616 w 117615"/>
                <a:gd name="connsiteY9" fmla="*/ 128998 h 144173"/>
                <a:gd name="connsiteX10" fmla="*/ 68293 w 117615"/>
                <a:gd name="connsiteY10" fmla="*/ 144174 h 14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615" h="144173">
                  <a:moveTo>
                    <a:pt x="68293" y="144174"/>
                  </a:moveTo>
                  <a:cubicBezTo>
                    <a:pt x="22764" y="144174"/>
                    <a:pt x="0" y="111292"/>
                    <a:pt x="0" y="73352"/>
                  </a:cubicBezTo>
                  <a:cubicBezTo>
                    <a:pt x="0" y="31617"/>
                    <a:pt x="30352" y="0"/>
                    <a:pt x="70822" y="0"/>
                  </a:cubicBezTo>
                  <a:cubicBezTo>
                    <a:pt x="89793" y="0"/>
                    <a:pt x="102439" y="5059"/>
                    <a:pt x="110027" y="10117"/>
                  </a:cubicBezTo>
                  <a:lnTo>
                    <a:pt x="110027" y="39205"/>
                  </a:lnTo>
                  <a:cubicBezTo>
                    <a:pt x="99910" y="31617"/>
                    <a:pt x="89793" y="27823"/>
                    <a:pt x="75881" y="27823"/>
                  </a:cubicBezTo>
                  <a:cubicBezTo>
                    <a:pt x="51852" y="27823"/>
                    <a:pt x="35411" y="46793"/>
                    <a:pt x="35411" y="72087"/>
                  </a:cubicBezTo>
                  <a:cubicBezTo>
                    <a:pt x="35411" y="96116"/>
                    <a:pt x="48058" y="116351"/>
                    <a:pt x="75881" y="116351"/>
                  </a:cubicBezTo>
                  <a:cubicBezTo>
                    <a:pt x="88528" y="116351"/>
                    <a:pt x="98645" y="112557"/>
                    <a:pt x="108763" y="106233"/>
                  </a:cubicBezTo>
                  <a:lnTo>
                    <a:pt x="117616" y="128998"/>
                  </a:lnTo>
                  <a:cubicBezTo>
                    <a:pt x="106233" y="136586"/>
                    <a:pt x="87263" y="144174"/>
                    <a:pt x="68293" y="144174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75464F86-BD03-4957-B089-DC5E0F956E9C}"/>
                </a:ext>
              </a:extLst>
            </p:cNvPr>
            <p:cNvSpPr/>
            <p:nvPr/>
          </p:nvSpPr>
          <p:spPr>
            <a:xfrm>
              <a:off x="720502" y="440597"/>
              <a:ext cx="128997" cy="208672"/>
            </a:xfrm>
            <a:custGeom>
              <a:avLst/>
              <a:gdLst>
                <a:gd name="connsiteX0" fmla="*/ 94851 w 128997"/>
                <a:gd name="connsiteY0" fmla="*/ 107498 h 208672"/>
                <a:gd name="connsiteX1" fmla="*/ 70822 w 128997"/>
                <a:gd name="connsiteY1" fmla="*/ 115086 h 208672"/>
                <a:gd name="connsiteX2" fmla="*/ 35411 w 128997"/>
                <a:gd name="connsiteY2" fmla="*/ 72087 h 208672"/>
                <a:gd name="connsiteX3" fmla="*/ 78410 w 128997"/>
                <a:gd name="connsiteY3" fmla="*/ 29088 h 208672"/>
                <a:gd name="connsiteX4" fmla="*/ 96116 w 128997"/>
                <a:gd name="connsiteY4" fmla="*/ 31617 h 208672"/>
                <a:gd name="connsiteX5" fmla="*/ 96116 w 128997"/>
                <a:gd name="connsiteY5" fmla="*/ 107498 h 208672"/>
                <a:gd name="connsiteX6" fmla="*/ 82204 w 128997"/>
                <a:gd name="connsiteY6" fmla="*/ 0 h 208672"/>
                <a:gd name="connsiteX7" fmla="*/ 0 w 128997"/>
                <a:gd name="connsiteY7" fmla="*/ 74616 h 208672"/>
                <a:gd name="connsiteX8" fmla="*/ 60705 w 128997"/>
                <a:gd name="connsiteY8" fmla="*/ 142909 h 208672"/>
                <a:gd name="connsiteX9" fmla="*/ 94851 w 128997"/>
                <a:gd name="connsiteY9" fmla="*/ 132792 h 208672"/>
                <a:gd name="connsiteX10" fmla="*/ 94851 w 128997"/>
                <a:gd name="connsiteY10" fmla="*/ 175791 h 208672"/>
                <a:gd name="connsiteX11" fmla="*/ 94851 w 128997"/>
                <a:gd name="connsiteY11" fmla="*/ 175791 h 208672"/>
                <a:gd name="connsiteX12" fmla="*/ 127733 w 128997"/>
                <a:gd name="connsiteY12" fmla="*/ 208673 h 208672"/>
                <a:gd name="connsiteX13" fmla="*/ 128998 w 128997"/>
                <a:gd name="connsiteY13" fmla="*/ 208673 h 208672"/>
                <a:gd name="connsiteX14" fmla="*/ 128998 w 128997"/>
                <a:gd name="connsiteY14" fmla="*/ 10117 h 208672"/>
                <a:gd name="connsiteX15" fmla="*/ 82204 w 128997"/>
                <a:gd name="connsiteY15" fmla="*/ 0 h 20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997" h="208672">
                  <a:moveTo>
                    <a:pt x="94851" y="107498"/>
                  </a:moveTo>
                  <a:cubicBezTo>
                    <a:pt x="89793" y="111292"/>
                    <a:pt x="80940" y="115086"/>
                    <a:pt x="70822" y="115086"/>
                  </a:cubicBezTo>
                  <a:cubicBezTo>
                    <a:pt x="51852" y="115086"/>
                    <a:pt x="35411" y="99910"/>
                    <a:pt x="35411" y="72087"/>
                  </a:cubicBezTo>
                  <a:cubicBezTo>
                    <a:pt x="35411" y="48058"/>
                    <a:pt x="51852" y="29088"/>
                    <a:pt x="78410" y="29088"/>
                  </a:cubicBezTo>
                  <a:cubicBezTo>
                    <a:pt x="84734" y="29088"/>
                    <a:pt x="91057" y="30352"/>
                    <a:pt x="96116" y="31617"/>
                  </a:cubicBezTo>
                  <a:lnTo>
                    <a:pt x="96116" y="107498"/>
                  </a:lnTo>
                  <a:close/>
                  <a:moveTo>
                    <a:pt x="82204" y="0"/>
                  </a:moveTo>
                  <a:cubicBezTo>
                    <a:pt x="36676" y="0"/>
                    <a:pt x="0" y="27823"/>
                    <a:pt x="0" y="74616"/>
                  </a:cubicBezTo>
                  <a:cubicBezTo>
                    <a:pt x="0" y="121410"/>
                    <a:pt x="31617" y="142909"/>
                    <a:pt x="60705" y="142909"/>
                  </a:cubicBezTo>
                  <a:cubicBezTo>
                    <a:pt x="74616" y="142909"/>
                    <a:pt x="87263" y="139115"/>
                    <a:pt x="94851" y="132792"/>
                  </a:cubicBezTo>
                  <a:lnTo>
                    <a:pt x="94851" y="175791"/>
                  </a:lnTo>
                  <a:lnTo>
                    <a:pt x="94851" y="175791"/>
                  </a:lnTo>
                  <a:cubicBezTo>
                    <a:pt x="94851" y="194761"/>
                    <a:pt x="110028" y="208673"/>
                    <a:pt x="127733" y="208673"/>
                  </a:cubicBezTo>
                  <a:lnTo>
                    <a:pt x="128998" y="208673"/>
                  </a:lnTo>
                  <a:lnTo>
                    <a:pt x="128998" y="10117"/>
                  </a:lnTo>
                  <a:cubicBezTo>
                    <a:pt x="117616" y="5059"/>
                    <a:pt x="98645" y="0"/>
                    <a:pt x="82204" y="0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ED575E0D-7FEA-40A1-B4C9-DD994729B7F8}"/>
                </a:ext>
              </a:extLst>
            </p:cNvPr>
            <p:cNvSpPr/>
            <p:nvPr/>
          </p:nvSpPr>
          <p:spPr>
            <a:xfrm>
              <a:off x="876058" y="444391"/>
              <a:ext cx="122674" cy="141644"/>
            </a:xfrm>
            <a:custGeom>
              <a:avLst/>
              <a:gdLst>
                <a:gd name="connsiteX0" fmla="*/ 122674 w 122674"/>
                <a:gd name="connsiteY0" fmla="*/ 0 h 141644"/>
                <a:gd name="connsiteX1" fmla="*/ 87263 w 122674"/>
                <a:gd name="connsiteY1" fmla="*/ 0 h 141644"/>
                <a:gd name="connsiteX2" fmla="*/ 87263 w 122674"/>
                <a:gd name="connsiteY2" fmla="*/ 101175 h 141644"/>
                <a:gd name="connsiteX3" fmla="*/ 60705 w 122674"/>
                <a:gd name="connsiteY3" fmla="*/ 112557 h 141644"/>
                <a:gd name="connsiteX4" fmla="*/ 35411 w 122674"/>
                <a:gd name="connsiteY4" fmla="*/ 84734 h 141644"/>
                <a:gd name="connsiteX5" fmla="*/ 35411 w 122674"/>
                <a:gd name="connsiteY5" fmla="*/ 0 h 141644"/>
                <a:gd name="connsiteX6" fmla="*/ 0 w 122674"/>
                <a:gd name="connsiteY6" fmla="*/ 0 h 141644"/>
                <a:gd name="connsiteX7" fmla="*/ 0 w 122674"/>
                <a:gd name="connsiteY7" fmla="*/ 87263 h 141644"/>
                <a:gd name="connsiteX8" fmla="*/ 46793 w 122674"/>
                <a:gd name="connsiteY8" fmla="*/ 140380 h 141644"/>
                <a:gd name="connsiteX9" fmla="*/ 88528 w 122674"/>
                <a:gd name="connsiteY9" fmla="*/ 123939 h 141644"/>
                <a:gd name="connsiteX10" fmla="*/ 89793 w 122674"/>
                <a:gd name="connsiteY10" fmla="*/ 123939 h 141644"/>
                <a:gd name="connsiteX11" fmla="*/ 118880 w 122674"/>
                <a:gd name="connsiteY11" fmla="*/ 141645 h 141644"/>
                <a:gd name="connsiteX12" fmla="*/ 121410 w 122674"/>
                <a:gd name="connsiteY12" fmla="*/ 141645 h 141644"/>
                <a:gd name="connsiteX13" fmla="*/ 121410 w 122674"/>
                <a:gd name="connsiteY13" fmla="*/ 107498 h 141644"/>
                <a:gd name="connsiteX14" fmla="*/ 121410 w 122674"/>
                <a:gd name="connsiteY14" fmla="*/ 99910 h 141644"/>
                <a:gd name="connsiteX15" fmla="*/ 121410 w 122674"/>
                <a:gd name="connsiteY15" fmla="*/ 0 h 1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674" h="141644">
                  <a:moveTo>
                    <a:pt x="122674" y="0"/>
                  </a:moveTo>
                  <a:lnTo>
                    <a:pt x="87263" y="0"/>
                  </a:lnTo>
                  <a:lnTo>
                    <a:pt x="87263" y="101175"/>
                  </a:lnTo>
                  <a:cubicBezTo>
                    <a:pt x="80940" y="106233"/>
                    <a:pt x="72087" y="112557"/>
                    <a:pt x="60705" y="112557"/>
                  </a:cubicBezTo>
                  <a:cubicBezTo>
                    <a:pt x="44264" y="112557"/>
                    <a:pt x="35411" y="101175"/>
                    <a:pt x="35411" y="84734"/>
                  </a:cubicBezTo>
                  <a:lnTo>
                    <a:pt x="35411" y="0"/>
                  </a:lnTo>
                  <a:lnTo>
                    <a:pt x="0" y="0"/>
                  </a:lnTo>
                  <a:lnTo>
                    <a:pt x="0" y="87263"/>
                  </a:lnTo>
                  <a:cubicBezTo>
                    <a:pt x="0" y="131527"/>
                    <a:pt x="29088" y="140380"/>
                    <a:pt x="46793" y="140380"/>
                  </a:cubicBezTo>
                  <a:cubicBezTo>
                    <a:pt x="65763" y="140380"/>
                    <a:pt x="79675" y="132792"/>
                    <a:pt x="88528" y="123939"/>
                  </a:cubicBezTo>
                  <a:lnTo>
                    <a:pt x="89793" y="123939"/>
                  </a:lnTo>
                  <a:cubicBezTo>
                    <a:pt x="94851" y="134056"/>
                    <a:pt x="106233" y="141645"/>
                    <a:pt x="118880" y="141645"/>
                  </a:cubicBezTo>
                  <a:lnTo>
                    <a:pt x="121410" y="141645"/>
                  </a:lnTo>
                  <a:lnTo>
                    <a:pt x="121410" y="107498"/>
                  </a:lnTo>
                  <a:cubicBezTo>
                    <a:pt x="121410" y="104969"/>
                    <a:pt x="121410" y="102439"/>
                    <a:pt x="121410" y="99910"/>
                  </a:cubicBezTo>
                  <a:lnTo>
                    <a:pt x="121410" y="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17B40B3-49C2-4242-8456-BE793D585624}"/>
                </a:ext>
              </a:extLst>
            </p:cNvPr>
            <p:cNvSpPr/>
            <p:nvPr/>
          </p:nvSpPr>
          <p:spPr>
            <a:xfrm>
              <a:off x="2181211" y="440597"/>
              <a:ext cx="117615" cy="145438"/>
            </a:xfrm>
            <a:custGeom>
              <a:avLst/>
              <a:gdLst>
                <a:gd name="connsiteX0" fmla="*/ 117615 w 117615"/>
                <a:gd name="connsiteY0" fmla="*/ 50587 h 145438"/>
                <a:gd name="connsiteX1" fmla="*/ 117615 w 117615"/>
                <a:gd name="connsiteY1" fmla="*/ 145439 h 145438"/>
                <a:gd name="connsiteX2" fmla="*/ 116351 w 117615"/>
                <a:gd name="connsiteY2" fmla="*/ 145439 h 145438"/>
                <a:gd name="connsiteX3" fmla="*/ 87263 w 117615"/>
                <a:gd name="connsiteY3" fmla="*/ 127733 h 145438"/>
                <a:gd name="connsiteX4" fmla="*/ 85998 w 117615"/>
                <a:gd name="connsiteY4" fmla="*/ 128998 h 145438"/>
                <a:gd name="connsiteX5" fmla="*/ 45528 w 117615"/>
                <a:gd name="connsiteY5" fmla="*/ 144174 h 145438"/>
                <a:gd name="connsiteX6" fmla="*/ 0 w 117615"/>
                <a:gd name="connsiteY6" fmla="*/ 99910 h 145438"/>
                <a:gd name="connsiteX7" fmla="*/ 58175 w 117615"/>
                <a:gd name="connsiteY7" fmla="*/ 54381 h 145438"/>
                <a:gd name="connsiteX8" fmla="*/ 82204 w 117615"/>
                <a:gd name="connsiteY8" fmla="*/ 53117 h 145438"/>
                <a:gd name="connsiteX9" fmla="*/ 82204 w 117615"/>
                <a:gd name="connsiteY9" fmla="*/ 49323 h 145438"/>
                <a:gd name="connsiteX10" fmla="*/ 55646 w 117615"/>
                <a:gd name="connsiteY10" fmla="*/ 26558 h 145438"/>
                <a:gd name="connsiteX11" fmla="*/ 20235 w 117615"/>
                <a:gd name="connsiteY11" fmla="*/ 36676 h 145438"/>
                <a:gd name="connsiteX12" fmla="*/ 8853 w 117615"/>
                <a:gd name="connsiteY12" fmla="*/ 15176 h 145438"/>
                <a:gd name="connsiteX13" fmla="*/ 63234 w 117615"/>
                <a:gd name="connsiteY13" fmla="*/ 0 h 145438"/>
                <a:gd name="connsiteX14" fmla="*/ 117615 w 117615"/>
                <a:gd name="connsiteY14" fmla="*/ 50587 h 145438"/>
                <a:gd name="connsiteX15" fmla="*/ 82204 w 117615"/>
                <a:gd name="connsiteY15" fmla="*/ 78410 h 145438"/>
                <a:gd name="connsiteX16" fmla="*/ 61969 w 117615"/>
                <a:gd name="connsiteY16" fmla="*/ 78410 h 145438"/>
                <a:gd name="connsiteX17" fmla="*/ 34146 w 117615"/>
                <a:gd name="connsiteY17" fmla="*/ 97381 h 145438"/>
                <a:gd name="connsiteX18" fmla="*/ 56911 w 117615"/>
                <a:gd name="connsiteY18" fmla="*/ 116351 h 145438"/>
                <a:gd name="connsiteX19" fmla="*/ 82204 w 117615"/>
                <a:gd name="connsiteY19" fmla="*/ 107498 h 145438"/>
                <a:gd name="connsiteX20" fmla="*/ 82204 w 117615"/>
                <a:gd name="connsiteY20" fmla="*/ 78410 h 14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615" h="145438">
                  <a:moveTo>
                    <a:pt x="117615" y="50587"/>
                  </a:moveTo>
                  <a:lnTo>
                    <a:pt x="117615" y="145439"/>
                  </a:lnTo>
                  <a:lnTo>
                    <a:pt x="116351" y="145439"/>
                  </a:lnTo>
                  <a:cubicBezTo>
                    <a:pt x="103704" y="145439"/>
                    <a:pt x="92322" y="137850"/>
                    <a:pt x="87263" y="127733"/>
                  </a:cubicBezTo>
                  <a:lnTo>
                    <a:pt x="85998" y="128998"/>
                  </a:lnTo>
                  <a:cubicBezTo>
                    <a:pt x="77146" y="136586"/>
                    <a:pt x="64499" y="144174"/>
                    <a:pt x="45528" y="144174"/>
                  </a:cubicBezTo>
                  <a:cubicBezTo>
                    <a:pt x="20235" y="144174"/>
                    <a:pt x="0" y="126468"/>
                    <a:pt x="0" y="99910"/>
                  </a:cubicBezTo>
                  <a:cubicBezTo>
                    <a:pt x="0" y="70822"/>
                    <a:pt x="22764" y="55646"/>
                    <a:pt x="58175" y="54381"/>
                  </a:cubicBezTo>
                  <a:lnTo>
                    <a:pt x="82204" y="53117"/>
                  </a:lnTo>
                  <a:lnTo>
                    <a:pt x="82204" y="49323"/>
                  </a:lnTo>
                  <a:cubicBezTo>
                    <a:pt x="82204" y="32882"/>
                    <a:pt x="70822" y="26558"/>
                    <a:pt x="55646" y="26558"/>
                  </a:cubicBezTo>
                  <a:cubicBezTo>
                    <a:pt x="40470" y="26558"/>
                    <a:pt x="29088" y="31617"/>
                    <a:pt x="20235" y="36676"/>
                  </a:cubicBezTo>
                  <a:lnTo>
                    <a:pt x="8853" y="15176"/>
                  </a:lnTo>
                  <a:cubicBezTo>
                    <a:pt x="27823" y="2529"/>
                    <a:pt x="44264" y="0"/>
                    <a:pt x="63234" y="0"/>
                  </a:cubicBezTo>
                  <a:cubicBezTo>
                    <a:pt x="97381" y="0"/>
                    <a:pt x="117615" y="13912"/>
                    <a:pt x="117615" y="50587"/>
                  </a:cubicBezTo>
                  <a:moveTo>
                    <a:pt x="82204" y="78410"/>
                  </a:moveTo>
                  <a:lnTo>
                    <a:pt x="61969" y="78410"/>
                  </a:lnTo>
                  <a:cubicBezTo>
                    <a:pt x="42999" y="78410"/>
                    <a:pt x="34146" y="85998"/>
                    <a:pt x="34146" y="97381"/>
                  </a:cubicBezTo>
                  <a:cubicBezTo>
                    <a:pt x="34146" y="108763"/>
                    <a:pt x="41734" y="116351"/>
                    <a:pt x="56911" y="116351"/>
                  </a:cubicBezTo>
                  <a:cubicBezTo>
                    <a:pt x="69558" y="116351"/>
                    <a:pt x="77146" y="111292"/>
                    <a:pt x="82204" y="107498"/>
                  </a:cubicBezTo>
                  <a:lnTo>
                    <a:pt x="82204" y="7841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C0D56C01-C971-49FC-A832-990612619A24}"/>
                </a:ext>
              </a:extLst>
            </p:cNvPr>
            <p:cNvSpPr/>
            <p:nvPr/>
          </p:nvSpPr>
          <p:spPr>
            <a:xfrm>
              <a:off x="1323756" y="379893"/>
              <a:ext cx="42999" cy="206143"/>
            </a:xfrm>
            <a:custGeom>
              <a:avLst/>
              <a:gdLst>
                <a:gd name="connsiteX0" fmla="*/ 5059 w 42999"/>
                <a:gd name="connsiteY0" fmla="*/ 206143 h 206143"/>
                <a:gd name="connsiteX1" fmla="*/ 6323 w 42999"/>
                <a:gd name="connsiteY1" fmla="*/ 206143 h 206143"/>
                <a:gd name="connsiteX2" fmla="*/ 39205 w 42999"/>
                <a:gd name="connsiteY2" fmla="*/ 173262 h 206143"/>
                <a:gd name="connsiteX3" fmla="*/ 39205 w 42999"/>
                <a:gd name="connsiteY3" fmla="*/ 170732 h 206143"/>
                <a:gd name="connsiteX4" fmla="*/ 39205 w 42999"/>
                <a:gd name="connsiteY4" fmla="*/ 170732 h 206143"/>
                <a:gd name="connsiteX5" fmla="*/ 39205 w 42999"/>
                <a:gd name="connsiteY5" fmla="*/ 64499 h 206143"/>
                <a:gd name="connsiteX6" fmla="*/ 3794 w 42999"/>
                <a:gd name="connsiteY6" fmla="*/ 64499 h 206143"/>
                <a:gd name="connsiteX7" fmla="*/ 3794 w 42999"/>
                <a:gd name="connsiteY7" fmla="*/ 206143 h 206143"/>
                <a:gd name="connsiteX8" fmla="*/ 21500 w 42999"/>
                <a:gd name="connsiteY8" fmla="*/ 42999 h 206143"/>
                <a:gd name="connsiteX9" fmla="*/ 42999 w 42999"/>
                <a:gd name="connsiteY9" fmla="*/ 21500 h 206143"/>
                <a:gd name="connsiteX10" fmla="*/ 21500 w 42999"/>
                <a:gd name="connsiteY10" fmla="*/ 0 h 206143"/>
                <a:gd name="connsiteX11" fmla="*/ 0 w 42999"/>
                <a:gd name="connsiteY11" fmla="*/ 21500 h 206143"/>
                <a:gd name="connsiteX12" fmla="*/ 21500 w 42999"/>
                <a:gd name="connsiteY12" fmla="*/ 42999 h 20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99" h="206143">
                  <a:moveTo>
                    <a:pt x="5059" y="206143"/>
                  </a:moveTo>
                  <a:lnTo>
                    <a:pt x="6323" y="206143"/>
                  </a:lnTo>
                  <a:cubicBezTo>
                    <a:pt x="25294" y="206143"/>
                    <a:pt x="39205" y="190967"/>
                    <a:pt x="39205" y="173262"/>
                  </a:cubicBezTo>
                  <a:lnTo>
                    <a:pt x="39205" y="170732"/>
                  </a:lnTo>
                  <a:lnTo>
                    <a:pt x="39205" y="170732"/>
                  </a:lnTo>
                  <a:lnTo>
                    <a:pt x="39205" y="64499"/>
                  </a:lnTo>
                  <a:lnTo>
                    <a:pt x="3794" y="64499"/>
                  </a:lnTo>
                  <a:lnTo>
                    <a:pt x="3794" y="206143"/>
                  </a:lnTo>
                  <a:close/>
                  <a:moveTo>
                    <a:pt x="21500" y="42999"/>
                  </a:moveTo>
                  <a:cubicBezTo>
                    <a:pt x="34146" y="42999"/>
                    <a:pt x="42999" y="32882"/>
                    <a:pt x="42999" y="21500"/>
                  </a:cubicBezTo>
                  <a:cubicBezTo>
                    <a:pt x="42999" y="10117"/>
                    <a:pt x="32882" y="0"/>
                    <a:pt x="21500" y="0"/>
                  </a:cubicBezTo>
                  <a:cubicBezTo>
                    <a:pt x="10117" y="0"/>
                    <a:pt x="0" y="10117"/>
                    <a:pt x="0" y="21500"/>
                  </a:cubicBezTo>
                  <a:cubicBezTo>
                    <a:pt x="0" y="34146"/>
                    <a:pt x="10117" y="42999"/>
                    <a:pt x="21500" y="42999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0A4817ED-70FD-48FD-BDFE-CE7F3B2B165F}"/>
                </a:ext>
              </a:extLst>
            </p:cNvPr>
            <p:cNvSpPr/>
            <p:nvPr/>
          </p:nvSpPr>
          <p:spPr>
            <a:xfrm>
              <a:off x="1398372" y="440597"/>
              <a:ext cx="123989" cy="145438"/>
            </a:xfrm>
            <a:custGeom>
              <a:avLst/>
              <a:gdLst>
                <a:gd name="connsiteX0" fmla="*/ 82204 w 123989"/>
                <a:gd name="connsiteY0" fmla="*/ 0 h 145438"/>
                <a:gd name="connsiteX1" fmla="*/ 35411 w 123989"/>
                <a:gd name="connsiteY1" fmla="*/ 17706 h 145438"/>
                <a:gd name="connsiteX2" fmla="*/ 35411 w 123989"/>
                <a:gd name="connsiteY2" fmla="*/ 3794 h 145438"/>
                <a:gd name="connsiteX3" fmla="*/ 0 w 123989"/>
                <a:gd name="connsiteY3" fmla="*/ 3794 h 145438"/>
                <a:gd name="connsiteX4" fmla="*/ 0 w 123989"/>
                <a:gd name="connsiteY4" fmla="*/ 145439 h 145438"/>
                <a:gd name="connsiteX5" fmla="*/ 1265 w 123989"/>
                <a:gd name="connsiteY5" fmla="*/ 145439 h 145438"/>
                <a:gd name="connsiteX6" fmla="*/ 34147 w 123989"/>
                <a:gd name="connsiteY6" fmla="*/ 112557 h 145438"/>
                <a:gd name="connsiteX7" fmla="*/ 34147 w 123989"/>
                <a:gd name="connsiteY7" fmla="*/ 112557 h 145438"/>
                <a:gd name="connsiteX8" fmla="*/ 34147 w 123989"/>
                <a:gd name="connsiteY8" fmla="*/ 45529 h 145438"/>
                <a:gd name="connsiteX9" fmla="*/ 69558 w 123989"/>
                <a:gd name="connsiteY9" fmla="*/ 30352 h 145438"/>
                <a:gd name="connsiteX10" fmla="*/ 89793 w 123989"/>
                <a:gd name="connsiteY10" fmla="*/ 60705 h 145438"/>
                <a:gd name="connsiteX11" fmla="*/ 89793 w 123989"/>
                <a:gd name="connsiteY11" fmla="*/ 145439 h 145438"/>
                <a:gd name="connsiteX12" fmla="*/ 91057 w 123989"/>
                <a:gd name="connsiteY12" fmla="*/ 145439 h 145438"/>
                <a:gd name="connsiteX13" fmla="*/ 123939 w 123989"/>
                <a:gd name="connsiteY13" fmla="*/ 112557 h 145438"/>
                <a:gd name="connsiteX14" fmla="*/ 123939 w 123989"/>
                <a:gd name="connsiteY14" fmla="*/ 112557 h 145438"/>
                <a:gd name="connsiteX15" fmla="*/ 123939 w 123989"/>
                <a:gd name="connsiteY15" fmla="*/ 50587 h 145438"/>
                <a:gd name="connsiteX16" fmla="*/ 82204 w 123989"/>
                <a:gd name="connsiteY16" fmla="*/ 0 h 14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989" h="145438">
                  <a:moveTo>
                    <a:pt x="82204" y="0"/>
                  </a:moveTo>
                  <a:cubicBezTo>
                    <a:pt x="63234" y="0"/>
                    <a:pt x="50587" y="7588"/>
                    <a:pt x="35411" y="17706"/>
                  </a:cubicBezTo>
                  <a:lnTo>
                    <a:pt x="35411" y="3794"/>
                  </a:lnTo>
                  <a:lnTo>
                    <a:pt x="0" y="3794"/>
                  </a:lnTo>
                  <a:lnTo>
                    <a:pt x="0" y="145439"/>
                  </a:lnTo>
                  <a:lnTo>
                    <a:pt x="1265" y="145439"/>
                  </a:lnTo>
                  <a:cubicBezTo>
                    <a:pt x="20235" y="145439"/>
                    <a:pt x="34147" y="130262"/>
                    <a:pt x="34147" y="112557"/>
                  </a:cubicBezTo>
                  <a:lnTo>
                    <a:pt x="34147" y="112557"/>
                  </a:lnTo>
                  <a:lnTo>
                    <a:pt x="34147" y="45529"/>
                  </a:lnTo>
                  <a:cubicBezTo>
                    <a:pt x="45529" y="37941"/>
                    <a:pt x="56911" y="30352"/>
                    <a:pt x="69558" y="30352"/>
                  </a:cubicBezTo>
                  <a:cubicBezTo>
                    <a:pt x="87263" y="30352"/>
                    <a:pt x="89793" y="45529"/>
                    <a:pt x="89793" y="60705"/>
                  </a:cubicBezTo>
                  <a:lnTo>
                    <a:pt x="89793" y="145439"/>
                  </a:lnTo>
                  <a:lnTo>
                    <a:pt x="91057" y="145439"/>
                  </a:lnTo>
                  <a:cubicBezTo>
                    <a:pt x="108763" y="145439"/>
                    <a:pt x="123939" y="130262"/>
                    <a:pt x="123939" y="112557"/>
                  </a:cubicBezTo>
                  <a:lnTo>
                    <a:pt x="123939" y="112557"/>
                  </a:lnTo>
                  <a:lnTo>
                    <a:pt x="123939" y="50587"/>
                  </a:lnTo>
                  <a:cubicBezTo>
                    <a:pt x="125204" y="12647"/>
                    <a:pt x="102439" y="0"/>
                    <a:pt x="82204" y="0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843CADBD-B681-40AC-8ABD-DABA0119E2A9}"/>
                </a:ext>
              </a:extLst>
            </p:cNvPr>
            <p:cNvSpPr/>
            <p:nvPr/>
          </p:nvSpPr>
          <p:spPr>
            <a:xfrm>
              <a:off x="2038302" y="440597"/>
              <a:ext cx="127732" cy="211202"/>
            </a:xfrm>
            <a:custGeom>
              <a:avLst/>
              <a:gdLst>
                <a:gd name="connsiteX0" fmla="*/ 53117 w 127732"/>
                <a:gd name="connsiteY0" fmla="*/ 116351 h 211202"/>
                <a:gd name="connsiteX1" fmla="*/ 35411 w 127732"/>
                <a:gd name="connsiteY1" fmla="*/ 112557 h 211202"/>
                <a:gd name="connsiteX2" fmla="*/ 35411 w 127732"/>
                <a:gd name="connsiteY2" fmla="*/ 30352 h 211202"/>
                <a:gd name="connsiteX3" fmla="*/ 51852 w 127732"/>
                <a:gd name="connsiteY3" fmla="*/ 27823 h 211202"/>
                <a:gd name="connsiteX4" fmla="*/ 92322 w 127732"/>
                <a:gd name="connsiteY4" fmla="*/ 70822 h 211202"/>
                <a:gd name="connsiteX5" fmla="*/ 53117 w 127732"/>
                <a:gd name="connsiteY5" fmla="*/ 116351 h 211202"/>
                <a:gd name="connsiteX6" fmla="*/ 53117 w 127732"/>
                <a:gd name="connsiteY6" fmla="*/ 0 h 211202"/>
                <a:gd name="connsiteX7" fmla="*/ 0 w 127732"/>
                <a:gd name="connsiteY7" fmla="*/ 8853 h 211202"/>
                <a:gd name="connsiteX8" fmla="*/ 0 w 127732"/>
                <a:gd name="connsiteY8" fmla="*/ 211202 h 211202"/>
                <a:gd name="connsiteX9" fmla="*/ 1265 w 127732"/>
                <a:gd name="connsiteY9" fmla="*/ 211202 h 211202"/>
                <a:gd name="connsiteX10" fmla="*/ 34146 w 127732"/>
                <a:gd name="connsiteY10" fmla="*/ 178320 h 211202"/>
                <a:gd name="connsiteX11" fmla="*/ 34146 w 127732"/>
                <a:gd name="connsiteY11" fmla="*/ 178320 h 211202"/>
                <a:gd name="connsiteX12" fmla="*/ 34146 w 127732"/>
                <a:gd name="connsiteY12" fmla="*/ 178320 h 211202"/>
                <a:gd name="connsiteX13" fmla="*/ 34146 w 127732"/>
                <a:gd name="connsiteY13" fmla="*/ 141645 h 211202"/>
                <a:gd name="connsiteX14" fmla="*/ 54381 w 127732"/>
                <a:gd name="connsiteY14" fmla="*/ 145439 h 211202"/>
                <a:gd name="connsiteX15" fmla="*/ 127733 w 127732"/>
                <a:gd name="connsiteY15" fmla="*/ 70822 h 211202"/>
                <a:gd name="connsiteX16" fmla="*/ 53117 w 127732"/>
                <a:gd name="connsiteY16" fmla="*/ 0 h 21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7732" h="211202">
                  <a:moveTo>
                    <a:pt x="53117" y="116351"/>
                  </a:moveTo>
                  <a:cubicBezTo>
                    <a:pt x="45528" y="116351"/>
                    <a:pt x="40470" y="115086"/>
                    <a:pt x="35411" y="112557"/>
                  </a:cubicBezTo>
                  <a:lnTo>
                    <a:pt x="35411" y="30352"/>
                  </a:lnTo>
                  <a:cubicBezTo>
                    <a:pt x="40470" y="29088"/>
                    <a:pt x="44264" y="27823"/>
                    <a:pt x="51852" y="27823"/>
                  </a:cubicBezTo>
                  <a:cubicBezTo>
                    <a:pt x="74616" y="27823"/>
                    <a:pt x="92322" y="41735"/>
                    <a:pt x="92322" y="70822"/>
                  </a:cubicBezTo>
                  <a:cubicBezTo>
                    <a:pt x="91057" y="98645"/>
                    <a:pt x="77146" y="116351"/>
                    <a:pt x="53117" y="116351"/>
                  </a:cubicBezTo>
                  <a:moveTo>
                    <a:pt x="53117" y="0"/>
                  </a:moveTo>
                  <a:cubicBezTo>
                    <a:pt x="30352" y="0"/>
                    <a:pt x="13911" y="3794"/>
                    <a:pt x="0" y="8853"/>
                  </a:cubicBezTo>
                  <a:lnTo>
                    <a:pt x="0" y="211202"/>
                  </a:lnTo>
                  <a:lnTo>
                    <a:pt x="1265" y="211202"/>
                  </a:lnTo>
                  <a:cubicBezTo>
                    <a:pt x="20235" y="211202"/>
                    <a:pt x="34146" y="196026"/>
                    <a:pt x="34146" y="178320"/>
                  </a:cubicBezTo>
                  <a:lnTo>
                    <a:pt x="34146" y="178320"/>
                  </a:lnTo>
                  <a:lnTo>
                    <a:pt x="34146" y="178320"/>
                  </a:lnTo>
                  <a:lnTo>
                    <a:pt x="34146" y="141645"/>
                  </a:lnTo>
                  <a:cubicBezTo>
                    <a:pt x="40470" y="144174"/>
                    <a:pt x="46793" y="145439"/>
                    <a:pt x="54381" y="145439"/>
                  </a:cubicBezTo>
                  <a:cubicBezTo>
                    <a:pt x="96116" y="145439"/>
                    <a:pt x="127733" y="115086"/>
                    <a:pt x="127733" y="70822"/>
                  </a:cubicBezTo>
                  <a:cubicBezTo>
                    <a:pt x="127733" y="27823"/>
                    <a:pt x="102439" y="0"/>
                    <a:pt x="53117" y="0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80471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7" r:id="rId3"/>
    <p:sldLayoutId id="2147483678" r:id="rId4"/>
    <p:sldLayoutId id="2147483662" r:id="rId5"/>
    <p:sldLayoutId id="2147483661" r:id="rId6"/>
    <p:sldLayoutId id="2147483679" r:id="rId7"/>
  </p:sldLayoutIdLst>
  <p:transition spd="slow">
    <p:push dir="u"/>
  </p:transition>
  <p:hf hdr="0" ftr="0" dt="0"/>
  <p:txStyles>
    <p:titleStyle>
      <a:lvl1pPr algn="l" defTabSz="497937" rtl="0" eaLnBrk="1" latinLnBrk="0" hangingPunct="1">
        <a:lnSpc>
          <a:spcPts val="3485"/>
        </a:lnSpc>
        <a:spcBef>
          <a:spcPct val="0"/>
        </a:spcBef>
        <a:buNone/>
        <a:defRPr sz="3300" b="1" kern="1200">
          <a:solidFill>
            <a:srgbClr val="004276"/>
          </a:solidFill>
          <a:latin typeface="Calibri"/>
          <a:ea typeface="+mj-ea"/>
          <a:cs typeface="Calibri"/>
        </a:defRPr>
      </a:lvl1pPr>
    </p:titleStyle>
    <p:bodyStyle>
      <a:lvl1pPr marL="373452" indent="-373452" algn="l" defTabSz="497937" rtl="0" eaLnBrk="1" latinLnBrk="0" hangingPunct="1">
        <a:spcBef>
          <a:spcPct val="20000"/>
        </a:spcBef>
        <a:buFont typeface="Lucida Grande"/>
        <a:buChar char="-"/>
        <a:defRPr sz="1700" b="1" kern="1200">
          <a:solidFill>
            <a:srgbClr val="004276"/>
          </a:solidFill>
          <a:latin typeface="+mn-lt"/>
          <a:ea typeface="+mn-ea"/>
          <a:cs typeface="+mn-cs"/>
        </a:defRPr>
      </a:lvl1pPr>
      <a:lvl2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2pPr>
      <a:lvl3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3pPr>
      <a:lvl4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4pPr>
      <a:lvl5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5pPr>
      <a:lvl6pPr marL="2738651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6587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4524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2460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937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873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810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746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683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619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5556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3492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tinretepa.it/opencms/opencms/scheda_iniziativa.html?idIniziativa=b6e27ab491c4be97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quistinretepa.it/opencms/opencms/chisiamo_strumenti_AQ.html" TargetMode="External"/><Relationship Id="rId5" Type="http://schemas.openxmlformats.org/officeDocument/2006/relationships/hyperlink" Target="https://www.acquistinretepa.it/opencms/opencms/programma_acquistiverdi.html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tinretepa.it/opencms/opencms/scheda_iniziativa.html?idIniziativa=6be3d1675f55c3ae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cquistinretepa.it/opencms/opencms/chisiamo_strumenti_SD.html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tinretepa.it/opencms/opencms/scheda_iniziativa.html?idIniziativa=37dd9fd748a8b854" TargetMode="External"/><Relationship Id="rId2" Type="http://schemas.openxmlformats.org/officeDocument/2006/relationships/hyperlink" Target="https://www.acquistinretepa.it/opencms/opencms/chisiamo_strumenti_SD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tinretepa.it/opencms/opencms/scheda_iniziativa.html?idIniziativa=052b38781e194d2a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quistinretepa.it/opencms/opencms/chisiamo_strumenti_CO.html" TargetMode="External"/><Relationship Id="rId5" Type="http://schemas.openxmlformats.org/officeDocument/2006/relationships/hyperlink" Target="https://www.acquistinretepa.it/opencms/opencms/programma_acquistiverdi.html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tinretepa.it/opencms/opencms/scheda_iniziativa.html?idIniziativa=5745abcc4d87fcaf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quistinretepa.it/opencms/opencms/chisiamo_strumenti_SD.html" TargetMode="External"/><Relationship Id="rId5" Type="http://schemas.openxmlformats.org/officeDocument/2006/relationships/hyperlink" Target="https://www.acquistinretepa.it/opencms/opencms/programma_acquistiverdi.html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541630" y="3712194"/>
            <a:ext cx="7319919" cy="788517"/>
          </a:xfrm>
          <a:prstGeom prst="rect">
            <a:avLst/>
          </a:prstGeom>
        </p:spPr>
        <p:txBody>
          <a:bodyPr lIns="99587" tIns="49794" rIns="99587" bIns="49794">
            <a:normAutofit/>
          </a:bodyPr>
          <a:lstStyle>
            <a:lvl1pPr marL="0" marR="0" indent="0" algn="l" defTabSz="497937" rtl="0" eaLnBrk="1" fontAlgn="auto" latinLnBrk="0" hangingPunct="1">
              <a:lnSpc>
                <a:spcPts val="2396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2400" b="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97937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5873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93810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91746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89683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87619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85556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83492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5B6770"/>
              </a:solidFill>
            </a:endParaRPr>
          </a:p>
        </p:txBody>
      </p:sp>
      <p:sp>
        <p:nvSpPr>
          <p:cNvPr id="4" name="Segnaposto contenuto 18"/>
          <p:cNvSpPr txBox="1">
            <a:spLocks/>
          </p:cNvSpPr>
          <p:nvPr/>
        </p:nvSpPr>
        <p:spPr>
          <a:xfrm>
            <a:off x="2541630" y="2628503"/>
            <a:ext cx="7304087" cy="919237"/>
          </a:xfrm>
          <a:prstGeom prst="rect">
            <a:avLst/>
          </a:prstGeom>
        </p:spPr>
        <p:txBody>
          <a:bodyPr/>
          <a:lstStyle>
            <a:lvl1pPr marL="0" indent="0" algn="l" defTabSz="497937" rtl="0" eaLnBrk="1" latinLnBrk="0" hangingPunct="1">
              <a:lnSpc>
                <a:spcPts val="3000"/>
              </a:lnSpc>
              <a:spcBef>
                <a:spcPct val="20000"/>
              </a:spcBef>
              <a:buFont typeface="Lucida Grande"/>
              <a:buNone/>
              <a:defRPr sz="2800" b="1" kern="1200" baseline="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738651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6587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4524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2460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rgbClr val="5B6770"/>
                </a:solidFill>
              </a:rPr>
              <a:t>L’offerta per beni e servizi per il funzionamento della PA</a:t>
            </a:r>
            <a:endParaRPr lang="it-IT" dirty="0">
              <a:solidFill>
                <a:srgbClr val="5B6770"/>
              </a:solidFill>
            </a:endParaRPr>
          </a:p>
          <a:p>
            <a:endParaRPr lang="it-IT" sz="2400" smtClean="0">
              <a:solidFill>
                <a:srgbClr val="5B6770"/>
              </a:solidFill>
            </a:endParaRPr>
          </a:p>
          <a:p>
            <a:r>
              <a:rPr lang="it-IT" sz="2400" smtClean="0">
                <a:solidFill>
                  <a:srgbClr val="5B6770"/>
                </a:solidFill>
              </a:rPr>
              <a:t>Schede </a:t>
            </a:r>
            <a:r>
              <a:rPr lang="it-IT" sz="2400" dirty="0" smtClean="0">
                <a:solidFill>
                  <a:srgbClr val="5B6770"/>
                </a:solidFill>
              </a:rPr>
              <a:t>iniziative</a:t>
            </a:r>
            <a:endParaRPr lang="it-IT" sz="2400" dirty="0">
              <a:solidFill>
                <a:srgbClr val="5B677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84" y="6300911"/>
            <a:ext cx="648072" cy="54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3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D72A1EDF-DA65-4DEE-8936-674428E21CBF}"/>
              </a:ext>
            </a:extLst>
          </p:cNvPr>
          <p:cNvGrpSpPr/>
          <p:nvPr/>
        </p:nvGrpSpPr>
        <p:grpSpPr>
          <a:xfrm>
            <a:off x="396000" y="900311"/>
            <a:ext cx="2551985" cy="584775"/>
            <a:chOff x="441266" y="900311"/>
            <a:chExt cx="2551985" cy="584775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1AE2C511-57C5-4E83-A1DF-017A6043859B}"/>
                </a:ext>
              </a:extLst>
            </p:cNvPr>
            <p:cNvSpPr txBox="1"/>
            <p:nvPr/>
          </p:nvSpPr>
          <p:spPr>
            <a:xfrm>
              <a:off x="441266" y="900311"/>
              <a:ext cx="81964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10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37586D21-BA75-42A3-827F-342EA1B5BA97}"/>
                </a:ext>
              </a:extLst>
            </p:cNvPr>
            <p:cNvSpPr txBox="1"/>
            <p:nvPr/>
          </p:nvSpPr>
          <p:spPr>
            <a:xfrm>
              <a:off x="1049035" y="1149810"/>
              <a:ext cx="194421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00" b="1" dirty="0">
                  <a:solidFill>
                    <a:srgbClr val="404040"/>
                  </a:solidFill>
                  <a:latin typeface="+mn-lt"/>
                </a:rPr>
                <a:t>MERCEOLOGICHE</a:t>
              </a:r>
              <a:endParaRPr lang="it-IT" sz="1000" b="1" dirty="0"/>
            </a:p>
          </p:txBody>
        </p:sp>
        <p:grpSp>
          <p:nvGrpSpPr>
            <p:cNvPr id="36" name="Gruppo 3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819473" y="1172497"/>
              <a:ext cx="232811" cy="200846"/>
              <a:chOff x="3154355" y="4723156"/>
              <a:chExt cx="1733941" cy="1495873"/>
            </a:xfrm>
          </p:grpSpPr>
          <p:sp>
            <p:nvSpPr>
              <p:cNvPr id="37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486343" y="4723156"/>
                <a:ext cx="1401953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9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/>
              <a:t>Arredi (2/2)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6000" y="1620001"/>
          <a:ext cx="7182948" cy="422875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286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5881">
                  <a:extLst>
                    <a:ext uri="{9D8B030D-6E8A-4147-A177-3AD203B41FA5}">
                      <a16:colId xmlns:a16="http://schemas.microsoft.com/office/drawing/2014/main" val="2801974442"/>
                    </a:ext>
                  </a:extLst>
                </a:gridCol>
                <a:gridCol w="560663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</a:tblGrid>
              <a:tr h="228228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Categoria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b="1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Descrizione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381"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Archivi compattabili, rotanti e scaffalature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Fornitura di archivi compattabili, rotanti e scaffalature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290732"/>
                  </a:ext>
                </a:extLst>
              </a:tr>
              <a:tr h="324106"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Arredi da esterno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Fornitura di arredi da esterno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939294"/>
                  </a:ext>
                </a:extLst>
              </a:tr>
              <a:tr h="364381"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Arredi e complementi per nido e materne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Fornitura</a:t>
                      </a:r>
                      <a:r>
                        <a:rPr lang="it-IT" sz="1000" b="0" kern="1200" baseline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arredi e complementi per nido e materne</a:t>
                      </a:r>
                      <a:endParaRPr lang="it-IT" sz="1000" b="0" kern="1200" dirty="0" smtClean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1614168"/>
                  </a:ext>
                </a:extLst>
              </a:tr>
              <a:tr h="324106"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Arredi per aule di tribunale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Fornitura di arredi per aule di tribunale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55"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Arredi per biblioteche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Fornitura di arredi per biblioteche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676520"/>
                  </a:ext>
                </a:extLst>
              </a:tr>
              <a:tr h="324106"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Arredi per collettività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Fornitura di arredi per collettività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24029"/>
                  </a:ext>
                </a:extLst>
              </a:tr>
              <a:tr h="417678"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Arredi per ufficio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Fornitura di arredi per ufficio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3451119"/>
                  </a:ext>
                </a:extLst>
              </a:tr>
              <a:tr h="417678"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Arredi per università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Fornitura di arredi per università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551956"/>
                  </a:ext>
                </a:extLst>
              </a:tr>
              <a:tr h="417678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indent="0" algn="l" defTabSz="497937" rtl="0" eaLnBrk="1" latinLnBrk="0" hangingPunct="1"/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Arredi sanitari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Fornitura</a:t>
                      </a:r>
                      <a:r>
                        <a:rPr lang="it-IT" sz="1000" b="0" kern="1200" baseline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arredi sanitari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8782963"/>
                  </a:ext>
                </a:extLst>
              </a:tr>
              <a:tr h="417678"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Arredi scolastici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Fornitura di arredi scolastici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082997"/>
                  </a:ext>
                </a:extLst>
              </a:tr>
            </a:tbl>
          </a:graphicData>
        </a:graphic>
      </p:graphicFrame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2DA4A2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33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76" y="198805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76" y="235952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76" y="316268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76" y="274711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78CFA967-A90F-4644-B4DC-8DCCF7F900CB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7" name="Picture 14" descr="Anteprima immagine">
            <a:extLst>
              <a:ext uri="{FF2B5EF4-FFF2-40B4-BE49-F238E27FC236}">
                <a16:creationId xmlns:a16="http://schemas.microsoft.com/office/drawing/2014/main" id="{93B64AC6-4DC8-4961-8C87-3FDB2232B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01A7A38D-811D-4FE0-BF1E-B7FB7B3526C3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9" name="Picture 8" descr="Anteprima immagine">
            <a:extLst>
              <a:ext uri="{FF2B5EF4-FFF2-40B4-BE49-F238E27FC236}">
                <a16:creationId xmlns:a16="http://schemas.microsoft.com/office/drawing/2014/main" id="{5EFAD720-0142-49B0-9607-ADBE0DF79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64F9A210-8105-4134-A384-7555BBE32E66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1" name="Picture 4">
            <a:extLst>
              <a:ext uri="{FF2B5EF4-FFF2-40B4-BE49-F238E27FC236}">
                <a16:creationId xmlns:a16="http://schemas.microsoft.com/office/drawing/2014/main" id="{850F4AC2-2ECC-4640-B795-979410947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C73A5B25-FC3D-4014-A760-61C5269A66F0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3" name="Picture 10" descr="Anteprima immagine">
            <a:extLst>
              <a:ext uri="{FF2B5EF4-FFF2-40B4-BE49-F238E27FC236}">
                <a16:creationId xmlns:a16="http://schemas.microsoft.com/office/drawing/2014/main" id="{43CB8FCC-326D-4A94-9F8A-BCEF2A809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944DE1DD-79A1-49F3-820F-D8EA8B940F9F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5" name="Picture 18" descr="Anteprima immagine">
            <a:extLst>
              <a:ext uri="{FF2B5EF4-FFF2-40B4-BE49-F238E27FC236}">
                <a16:creationId xmlns:a16="http://schemas.microsoft.com/office/drawing/2014/main" id="{0C29A36E-7B9F-4CEB-9E76-74D14F303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4BD8C6C-E8E4-44DE-A23C-87525BEEF339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7" name="Picture 12" descr="Anteprima immagine">
            <a:extLst>
              <a:ext uri="{FF2B5EF4-FFF2-40B4-BE49-F238E27FC236}">
                <a16:creationId xmlns:a16="http://schemas.microsoft.com/office/drawing/2014/main" id="{6FBCA523-3774-40A3-B893-DDC682CBA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0A845844-A686-4679-8EAA-9E73CD67FE2D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9" name="Picture 16" descr="Anteprima immagine">
            <a:extLst>
              <a:ext uri="{FF2B5EF4-FFF2-40B4-BE49-F238E27FC236}">
                <a16:creationId xmlns:a16="http://schemas.microsoft.com/office/drawing/2014/main" id="{11E2B546-0417-4788-8404-212CDB4C0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583E6486-A83E-42FF-887D-F16C383C90A8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76" y="353920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76" y="390559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76" y="471673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76" y="428481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76" y="512338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76" y="555497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155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"/>
          <p:cNvCxnSpPr/>
          <p:nvPr/>
        </p:nvCxnSpPr>
        <p:spPr>
          <a:xfrm>
            <a:off x="2823393" y="1854730"/>
            <a:ext cx="0" cy="1205821"/>
          </a:xfrm>
          <a:prstGeom prst="line">
            <a:avLst/>
          </a:prstGeom>
          <a:ln w="381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"/>
          <p:cNvCxnSpPr/>
          <p:nvPr/>
        </p:nvCxnSpPr>
        <p:spPr>
          <a:xfrm>
            <a:off x="2823393" y="3406969"/>
            <a:ext cx="0" cy="949726"/>
          </a:xfrm>
          <a:prstGeom prst="line">
            <a:avLst/>
          </a:prstGeom>
          <a:ln w="381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Indice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/>
          </p:nvPr>
        </p:nvGraphicFramePr>
        <p:xfrm>
          <a:off x="2406127" y="2257906"/>
          <a:ext cx="3384376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3431935426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619326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3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Alimenti e ristorazione - SDA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195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5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Buoni</a:t>
                      </a:r>
                      <a:r>
                        <a:rPr lang="it-IT" sz="11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pasto 9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3614514"/>
                  </a:ext>
                </a:extLst>
              </a:tr>
            </a:tbl>
          </a:graphicData>
        </a:graphic>
      </p:graphicFrame>
      <p:graphicFrame>
        <p:nvGraphicFramePr>
          <p:cNvPr id="80" name="Tabella 79"/>
          <p:cNvGraphicFramePr>
            <a:graphicFrameLocks noGrp="1"/>
          </p:cNvGraphicFramePr>
          <p:nvPr>
            <p:extLst/>
          </p:nvPr>
        </p:nvGraphicFramePr>
        <p:xfrm>
          <a:off x="2406127" y="3912983"/>
          <a:ext cx="338437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3431935426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619326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9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Arredi - SDA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195143"/>
                  </a:ext>
                </a:extLst>
              </a:tr>
            </a:tbl>
          </a:graphicData>
        </a:graphic>
      </p:graphicFrame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393" y="1566415"/>
            <a:ext cx="540000" cy="54000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B7D4BB7-6FBE-480D-ABCA-1CE996D71DDC}"/>
              </a:ext>
            </a:extLst>
          </p:cNvPr>
          <p:cNvSpPr txBox="1"/>
          <p:nvPr/>
        </p:nvSpPr>
        <p:spPr>
          <a:xfrm>
            <a:off x="450156" y="1605583"/>
            <a:ext cx="19852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200" dirty="0">
                <a:solidFill>
                  <a:srgbClr val="313840"/>
                </a:solidFill>
                <a:latin typeface="+mj-lt"/>
              </a:rPr>
              <a:t>Alimenti, ristorazione e buoni pasto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393" y="3275468"/>
            <a:ext cx="540000" cy="54000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B7D4BB7-6FBE-480D-ABCA-1CE996D71DDC}"/>
              </a:ext>
            </a:extLst>
          </p:cNvPr>
          <p:cNvSpPr txBox="1"/>
          <p:nvPr/>
        </p:nvSpPr>
        <p:spPr>
          <a:xfrm>
            <a:off x="426884" y="3314636"/>
            <a:ext cx="1985231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it-IT" sz="1200" dirty="0">
                <a:solidFill>
                  <a:srgbClr val="313840"/>
                </a:solidFill>
                <a:latin typeface="+mj-lt"/>
              </a:rPr>
              <a:t>Arredi, complementi ed elettrodomestici</a:t>
            </a:r>
          </a:p>
        </p:txBody>
      </p:sp>
      <p:cxnSp>
        <p:nvCxnSpPr>
          <p:cNvPr id="18" name="Straight Connector 1"/>
          <p:cNvCxnSpPr/>
          <p:nvPr/>
        </p:nvCxnSpPr>
        <p:spPr>
          <a:xfrm>
            <a:off x="6946674" y="1762421"/>
            <a:ext cx="0" cy="1298130"/>
          </a:xfrm>
          <a:prstGeom prst="line">
            <a:avLst/>
          </a:prstGeom>
          <a:ln w="381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ella 19"/>
          <p:cNvGraphicFramePr>
            <a:graphicFrameLocks noGrp="1"/>
          </p:cNvGraphicFramePr>
          <p:nvPr>
            <p:extLst/>
          </p:nvPr>
        </p:nvGraphicFramePr>
        <p:xfrm>
          <a:off x="6498828" y="2257906"/>
          <a:ext cx="3384376" cy="79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3431935426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619326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12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Servizi di gestione integrata delle trasferte di lavoro 4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195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14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Servizi postali - SDA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3614514"/>
                  </a:ext>
                </a:extLst>
              </a:tr>
            </a:tbl>
          </a:graphicData>
        </a:graphic>
      </p:graphicFrame>
      <p:pic>
        <p:nvPicPr>
          <p:cNvPr id="23" name="Immagin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674" y="1566415"/>
            <a:ext cx="540000" cy="540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B7D4BB7-6FBE-480D-ABCA-1CE996D71DDC}"/>
              </a:ext>
            </a:extLst>
          </p:cNvPr>
          <p:cNvSpPr txBox="1"/>
          <p:nvPr/>
        </p:nvSpPr>
        <p:spPr>
          <a:xfrm>
            <a:off x="4552378" y="1605583"/>
            <a:ext cx="19852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200" dirty="0">
                <a:solidFill>
                  <a:srgbClr val="313840"/>
                </a:solidFill>
                <a:latin typeface="+mj-lt"/>
              </a:rPr>
              <a:t>Servizi per il funzionamento </a:t>
            </a:r>
            <a:r>
              <a:rPr lang="it-IT" sz="1200" dirty="0" smtClean="0">
                <a:solidFill>
                  <a:srgbClr val="313840"/>
                </a:solidFill>
                <a:latin typeface="+mj-lt"/>
              </a:rPr>
              <a:t>delle </a:t>
            </a:r>
            <a:r>
              <a:rPr lang="it-IT" sz="1200" dirty="0">
                <a:solidFill>
                  <a:srgbClr val="313840"/>
                </a:solidFill>
                <a:latin typeface="+mj-lt"/>
              </a:rPr>
              <a:t>P.A.</a:t>
            </a:r>
          </a:p>
        </p:txBody>
      </p:sp>
    </p:spTree>
    <p:extLst>
      <p:ext uri="{BB962C8B-B14F-4D97-AF65-F5344CB8AC3E}">
        <p14:creationId xmlns:p14="http://schemas.microsoft.com/office/powerpoint/2010/main" val="491559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Servizi di gestione integrata delle trasferte di lavoro </a:t>
            </a:r>
            <a:r>
              <a:rPr lang="it-IT" dirty="0" smtClean="0"/>
              <a:t>4 (</a:t>
            </a:r>
            <a:r>
              <a:rPr lang="it-IT" dirty="0"/>
              <a:t>1/2)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707739"/>
            <a:ext cx="68939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la fornitura dei servizi di gestione integrata delle trasferte di lavoro del personale delle P.A., attraverso servizi base e servizi opzionali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3" y="2412479"/>
            <a:ext cx="3406055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/ Prodotti</a:t>
            </a:r>
          </a:p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agenzia di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viaggio con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prenotazione, emissione, consegna, cancellazione e gestione rimborsi di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Biglietteria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aerea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Biglietteria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ferroviaria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Biglietteria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marittima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Voucher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alberghieri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Voucher noleggio veicoli senza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conducente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5" y="5418231"/>
            <a:ext cx="689399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Aiutare i dipendenti a viaggiare in modo comodo, intelligente e sicuro e monitorare le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spese per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trasferte di lavoro attraverso un unico centro decisionale e una gestione integrata dei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servizi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5126268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Segnaposto immagine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25" y="1141200"/>
            <a:ext cx="2698650" cy="1800000"/>
          </a:xfrm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di gestione integrata delle trasferte di lavoro 4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379657E7-B9F6-4F8A-9250-CA007B0F399B}"/>
              </a:ext>
            </a:extLst>
          </p:cNvPr>
          <p:cNvGrpSpPr/>
          <p:nvPr/>
        </p:nvGrpSpPr>
        <p:grpSpPr>
          <a:xfrm>
            <a:off x="7722964" y="3081600"/>
            <a:ext cx="2529216" cy="4276932"/>
            <a:chOff x="7722964" y="2816067"/>
            <a:chExt cx="2529216" cy="4276932"/>
          </a:xfrm>
        </p:grpSpPr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9727870" y="3775308"/>
              <a:ext cx="188236" cy="200846"/>
              <a:chOff x="3060700" y="4723156"/>
              <a:chExt cx="1401951" cy="1495873"/>
            </a:xfrm>
          </p:grpSpPr>
          <p:sp>
            <p:nvSpPr>
              <p:cNvPr id="57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3498580"/>
              <a:ext cx="5028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Lotti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1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503475"/>
              <a:ext cx="14502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 smtClean="0">
                  <a:solidFill>
                    <a:srgbClr val="404040"/>
                  </a:solidFill>
                </a:rPr>
                <a:t>Attiva dal</a:t>
              </a:r>
              <a:endParaRPr lang="it-IT" sz="1200" b="1" dirty="0">
                <a:solidFill>
                  <a:srgbClr val="404040"/>
                </a:solidFill>
              </a:endParaRP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404040"/>
                  </a:solidFill>
                </a:rPr>
                <a:t>07/02/2022</a:t>
              </a:r>
              <a:endParaRPr lang="it-IT" sz="1100" dirty="0">
                <a:solidFill>
                  <a:srgbClr val="404040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4136526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dell’Accordo quadro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24 mesi + 12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5C907B6-0390-44C6-A673-C51F523ECAC7}"/>
                </a:ext>
              </a:extLst>
            </p:cNvPr>
            <p:cNvSpPr txBox="1"/>
            <p:nvPr/>
          </p:nvSpPr>
          <p:spPr>
            <a:xfrm>
              <a:off x="7722964" y="6567214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rgbClr val="404040"/>
                  </a:solidFill>
                  <a:ea typeface="ＭＳ Ｐゴシック"/>
                </a:rPr>
                <a:t>Link utili</a:t>
              </a:r>
            </a:p>
            <a:p>
              <a:pPr marL="171450" indent="-17145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404040"/>
                  </a:solidFill>
                  <a:ea typeface="ＭＳ Ｐゴシック"/>
                  <a:hlinkClick r:id="rId3"/>
                </a:rPr>
                <a:t>Scheda riassuntiva</a:t>
              </a:r>
              <a:endParaRPr lang="it-IT" sz="1200" dirty="0">
                <a:solidFill>
                  <a:srgbClr val="404040"/>
                </a:solidFill>
                <a:ea typeface="ＭＳ Ｐゴシック"/>
              </a:endParaRPr>
            </a:p>
          </p:txBody>
        </p: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E0BE3770-B40A-415D-AA95-3140F63953F2}"/>
                </a:ext>
              </a:extLst>
            </p:cNvPr>
            <p:cNvSpPr txBox="1"/>
            <p:nvPr/>
          </p:nvSpPr>
          <p:spPr>
            <a:xfrm>
              <a:off x="7722964" y="4738801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dei contratti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36 </a:t>
              </a: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mesi</a:t>
              </a: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831709"/>
              <a:ext cx="1985231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100" dirty="0">
                  <a:solidFill>
                    <a:srgbClr val="313840"/>
                  </a:solidFill>
                  <a:latin typeface="+mj-lt"/>
                </a:rPr>
                <a:t>Servizi per il Funzionamento </a:t>
              </a:r>
              <a:r>
                <a:rPr lang="it-IT" sz="1100" dirty="0" smtClean="0">
                  <a:solidFill>
                    <a:srgbClr val="313840"/>
                  </a:solidFill>
                  <a:latin typeface="+mj-lt"/>
                </a:rPr>
                <a:t>delle </a:t>
              </a:r>
              <a:r>
                <a:rPr lang="it-IT" sz="1100" dirty="0">
                  <a:solidFill>
                    <a:srgbClr val="313840"/>
                  </a:solidFill>
                  <a:latin typeface="+mj-lt"/>
                </a:rPr>
                <a:t>P.A.</a:t>
              </a:r>
            </a:p>
          </p:txBody>
        </p:sp>
        <p:pic>
          <p:nvPicPr>
            <p:cNvPr id="36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C6BF1491-F2C2-4EA8-9818-DBEA7D41BD8D}"/>
                </a:ext>
              </a:extLst>
            </p:cNvPr>
            <p:cNvSpPr txBox="1"/>
            <p:nvPr/>
          </p:nvSpPr>
          <p:spPr>
            <a:xfrm>
              <a:off x="7722964" y="5991150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Modalità di acquisto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Ordine diretto</a:t>
              </a:r>
            </a:p>
          </p:txBody>
        </p:sp>
      </p:grpSp>
      <p:grpSp>
        <p:nvGrpSpPr>
          <p:cNvPr id="62" name="Gruppo 61">
            <a:extLst>
              <a:ext uri="{FF2B5EF4-FFF2-40B4-BE49-F238E27FC236}">
                <a16:creationId xmlns:a16="http://schemas.microsoft.com/office/drawing/2014/main" id="{22E6ED12-B8F8-4FD4-B9FA-CBA35D6DE830}"/>
              </a:ext>
            </a:extLst>
          </p:cNvPr>
          <p:cNvGrpSpPr/>
          <p:nvPr/>
        </p:nvGrpSpPr>
        <p:grpSpPr>
          <a:xfrm>
            <a:off x="9185145" y="819399"/>
            <a:ext cx="1187164" cy="246221"/>
            <a:chOff x="8963365" y="939299"/>
            <a:chExt cx="1187164" cy="246221"/>
          </a:xfrm>
        </p:grpSpPr>
        <p:sp>
          <p:nvSpPr>
            <p:cNvPr id="63" name="Rettangolo con angoli arrotondati 40">
              <a:extLst>
                <a:ext uri="{FF2B5EF4-FFF2-40B4-BE49-F238E27FC236}">
                  <a16:creationId xmlns:a16="http://schemas.microsoft.com/office/drawing/2014/main" id="{9B3E003E-1DA3-45BE-BF83-451441E4F56F}"/>
                </a:ext>
              </a:extLst>
            </p:cNvPr>
            <p:cNvSpPr/>
            <p:nvPr/>
          </p:nvSpPr>
          <p:spPr>
            <a:xfrm>
              <a:off x="8964803" y="956523"/>
              <a:ext cx="1185726" cy="223917"/>
            </a:xfrm>
            <a:prstGeom prst="roundRect">
              <a:avLst>
                <a:gd name="adj" fmla="val 27051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00" b="1" dirty="0">
                <a:highlight>
                  <a:srgbClr val="956B9C"/>
                </a:highlight>
              </a:endParaRPr>
            </a:p>
          </p:txBody>
        </p:sp>
        <p:grpSp>
          <p:nvGrpSpPr>
            <p:cNvPr id="64" name="Gruppo 63">
              <a:extLst>
                <a:ext uri="{FF2B5EF4-FFF2-40B4-BE49-F238E27FC236}">
                  <a16:creationId xmlns:a16="http://schemas.microsoft.com/office/drawing/2014/main" id="{8BB0B130-1336-468B-9D6B-D92018F5ABF9}"/>
                </a:ext>
              </a:extLst>
            </p:cNvPr>
            <p:cNvGrpSpPr/>
            <p:nvPr/>
          </p:nvGrpSpPr>
          <p:grpSpPr>
            <a:xfrm>
              <a:off x="8963365" y="939299"/>
              <a:ext cx="1147699" cy="246221"/>
              <a:chOff x="9019760" y="985639"/>
              <a:chExt cx="1147699" cy="246221"/>
            </a:xfrm>
          </p:grpSpPr>
          <p:sp>
            <p:nvSpPr>
              <p:cNvPr id="65" name="CasellaDiTesto 64">
                <a:hlinkClick r:id="rId5"/>
                <a:extLst>
                  <a:ext uri="{FF2B5EF4-FFF2-40B4-BE49-F238E27FC236}">
                    <a16:creationId xmlns:a16="http://schemas.microsoft.com/office/drawing/2014/main" id="{A53BAE28-39C2-4AFA-8C8F-B119F1980C80}"/>
                  </a:ext>
                </a:extLst>
              </p:cNvPr>
              <p:cNvSpPr txBox="1"/>
              <p:nvPr/>
            </p:nvSpPr>
            <p:spPr>
              <a:xfrm>
                <a:off x="9019760" y="985639"/>
                <a:ext cx="114769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it-IT" sz="1000" b="1" dirty="0">
                    <a:solidFill>
                      <a:srgbClr val="8ADB53"/>
                    </a:solidFill>
                  </a:rPr>
                  <a:t>ACQUISTI VERDI</a:t>
                </a:r>
              </a:p>
            </p:txBody>
          </p:sp>
          <p:grpSp>
            <p:nvGrpSpPr>
              <p:cNvPr id="66" name="Elemento grafico 54">
                <a:extLst>
                  <a:ext uri="{FF2B5EF4-FFF2-40B4-BE49-F238E27FC236}">
                    <a16:creationId xmlns:a16="http://schemas.microsoft.com/office/drawing/2014/main" id="{77D42E18-75A2-4713-8347-C794BC45A679}"/>
                  </a:ext>
                </a:extLst>
              </p:cNvPr>
              <p:cNvGrpSpPr/>
              <p:nvPr/>
            </p:nvGrpSpPr>
            <p:grpSpPr>
              <a:xfrm>
                <a:off x="10012935" y="1061795"/>
                <a:ext cx="107228" cy="107228"/>
                <a:chOff x="5020713" y="3716970"/>
                <a:chExt cx="293923" cy="293923"/>
              </a:xfrm>
            </p:grpSpPr>
            <p:sp>
              <p:nvSpPr>
                <p:cNvPr id="67" name="Figura a mano libera: forma 44">
                  <a:extLst>
                    <a:ext uri="{FF2B5EF4-FFF2-40B4-BE49-F238E27FC236}">
                      <a16:creationId xmlns:a16="http://schemas.microsoft.com/office/drawing/2014/main" id="{E4690AC1-38A4-4952-B033-04E6998BC9CA}"/>
                    </a:ext>
                  </a:extLst>
                </p:cNvPr>
                <p:cNvSpPr/>
                <p:nvPr/>
              </p:nvSpPr>
              <p:spPr>
                <a:xfrm>
                  <a:off x="5020713" y="3716970"/>
                  <a:ext cx="293923" cy="293923"/>
                </a:xfrm>
                <a:custGeom>
                  <a:avLst/>
                  <a:gdLst>
                    <a:gd name="connsiteX0" fmla="*/ 3969 w 293923"/>
                    <a:gd name="connsiteY0" fmla="*/ 289955 h 293923"/>
                    <a:gd name="connsiteX1" fmla="*/ 229480 w 293923"/>
                    <a:gd name="connsiteY1" fmla="*/ 229480 h 293923"/>
                    <a:gd name="connsiteX2" fmla="*/ 289955 w 293923"/>
                    <a:gd name="connsiteY2" fmla="*/ 3969 h 293923"/>
                    <a:gd name="connsiteX3" fmla="*/ 64444 w 293923"/>
                    <a:gd name="connsiteY3" fmla="*/ 64444 h 293923"/>
                    <a:gd name="connsiteX4" fmla="*/ 3969 w 293923"/>
                    <a:gd name="connsiteY4" fmla="*/ 289955 h 293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923" h="293923">
                      <a:moveTo>
                        <a:pt x="3969" y="289955"/>
                      </a:moveTo>
                      <a:cubicBezTo>
                        <a:pt x="3969" y="289955"/>
                        <a:pt x="141875" y="317084"/>
                        <a:pt x="229480" y="229480"/>
                      </a:cubicBezTo>
                      <a:cubicBezTo>
                        <a:pt x="317084" y="141875"/>
                        <a:pt x="289955" y="3969"/>
                        <a:pt x="289955" y="3969"/>
                      </a:cubicBezTo>
                      <a:cubicBezTo>
                        <a:pt x="289955" y="3969"/>
                        <a:pt x="152048" y="-23161"/>
                        <a:pt x="64444" y="64444"/>
                      </a:cubicBezTo>
                      <a:cubicBezTo>
                        <a:pt x="-23161" y="152048"/>
                        <a:pt x="3969" y="289955"/>
                        <a:pt x="3969" y="289955"/>
                      </a:cubicBezTo>
                      <a:close/>
                    </a:path>
                  </a:pathLst>
                </a:custGeom>
                <a:solidFill>
                  <a:srgbClr val="C3EA21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  <p:sp>
              <p:nvSpPr>
                <p:cNvPr id="68" name="Figura a mano libera: forma 45">
                  <a:extLst>
                    <a:ext uri="{FF2B5EF4-FFF2-40B4-BE49-F238E27FC236}">
                      <a16:creationId xmlns:a16="http://schemas.microsoft.com/office/drawing/2014/main" id="{66E0A3EA-DC08-4BC7-ABE3-35C2824FEB05}"/>
                    </a:ext>
                  </a:extLst>
                </p:cNvPr>
                <p:cNvSpPr/>
                <p:nvPr/>
              </p:nvSpPr>
              <p:spPr>
                <a:xfrm>
                  <a:off x="5024679" y="3720931"/>
                  <a:ext cx="289954" cy="289954"/>
                </a:xfrm>
                <a:custGeom>
                  <a:avLst/>
                  <a:gdLst>
                    <a:gd name="connsiteX0" fmla="*/ 0 w 289954"/>
                    <a:gd name="connsiteY0" fmla="*/ 285986 h 289954"/>
                    <a:gd name="connsiteX1" fmla="*/ 225511 w 289954"/>
                    <a:gd name="connsiteY1" fmla="*/ 225511 h 289954"/>
                    <a:gd name="connsiteX2" fmla="*/ 285986 w 289954"/>
                    <a:gd name="connsiteY2" fmla="*/ 0 h 289954"/>
                    <a:gd name="connsiteX3" fmla="*/ 0 w 289954"/>
                    <a:gd name="connsiteY3" fmla="*/ 285986 h 289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954" h="289954">
                      <a:moveTo>
                        <a:pt x="0" y="285986"/>
                      </a:moveTo>
                      <a:cubicBezTo>
                        <a:pt x="0" y="285986"/>
                        <a:pt x="137906" y="313115"/>
                        <a:pt x="225511" y="225511"/>
                      </a:cubicBezTo>
                      <a:cubicBezTo>
                        <a:pt x="313115" y="137906"/>
                        <a:pt x="285986" y="0"/>
                        <a:pt x="285986" y="0"/>
                      </a:cubicBezTo>
                      <a:lnTo>
                        <a:pt x="0" y="285986"/>
                      </a:lnTo>
                      <a:close/>
                    </a:path>
                  </a:pathLst>
                </a:custGeom>
                <a:solidFill>
                  <a:srgbClr val="8ADB53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</p:grpSp>
        </p:grpSp>
      </p:grpSp>
      <p:sp>
        <p:nvSpPr>
          <p:cNvPr id="69" name="Rettangolo con angoli arrotondati 47">
            <a:hlinkClick r:id="rId6"/>
            <a:extLst>
              <a:ext uri="{FF2B5EF4-FFF2-40B4-BE49-F238E27FC236}">
                <a16:creationId xmlns:a16="http://schemas.microsoft.com/office/drawing/2014/main" id="{BBBAD492-FDCC-4A87-8824-BE81CCCE25FE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BE39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ACCORDI QUADRO</a:t>
            </a:r>
            <a:endParaRPr lang="it-IT" sz="1000" b="1" dirty="0">
              <a:highlight>
                <a:srgbClr val="956B9C"/>
              </a:highlight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4039906" y="2412479"/>
            <a:ext cx="3267736" cy="2480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</a:t>
            </a:r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connessi</a:t>
            </a:r>
            <a:endParaRPr lang="it-IT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Business Travel Center (BTC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di supporto alla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P.A.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 il controllo della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domanda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Rimborso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Reclami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Reportistica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Fatturazione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Servizio di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Customer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Satisfaction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03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/>
              <a:t>Servizi di gestione integrata delle trasferte di lavoro </a:t>
            </a:r>
            <a:r>
              <a:rPr lang="it-IT" dirty="0" smtClean="0"/>
              <a:t>4 </a:t>
            </a:r>
            <a:r>
              <a:rPr lang="it-IT" dirty="0"/>
              <a:t>(2/2)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7977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336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9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64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indent="0" algn="l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Gestione integrata delle trasferte di lavoro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07/02/2022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5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07/02/2024</a:t>
                      </a:r>
                      <a:endParaRPr lang="it-IT" sz="105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Regent International S.r.l.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Cisalpina Tours S.p.A.</a:t>
                      </a:r>
                      <a:endParaRPr lang="pt-BR" sz="900" kern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 smtClean="0">
                <a:solidFill>
                  <a:srgbClr val="313840"/>
                </a:solidFill>
              </a:rPr>
              <a:t>1</a:t>
            </a:r>
            <a:endParaRPr lang="it-IT" sz="1200" dirty="0">
              <a:solidFill>
                <a:srgbClr val="31384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7586D21-BA75-42A3-827F-342EA1B5BA97}"/>
              </a:ext>
            </a:extLst>
          </p:cNvPr>
          <p:cNvSpPr txBox="1"/>
          <p:nvPr/>
        </p:nvSpPr>
        <p:spPr>
          <a:xfrm>
            <a:off x="1422415" y="1149810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MERCEOLOGICI</a:t>
            </a:r>
            <a:endParaRPr lang="it-IT" sz="1000" b="1" dirty="0"/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180279" y="1172497"/>
            <a:ext cx="188236" cy="200846"/>
            <a:chOff x="3060700" y="4723156"/>
            <a:chExt cx="1401951" cy="1495873"/>
          </a:xfrm>
        </p:grpSpPr>
        <p:sp>
          <p:nvSpPr>
            <p:cNvPr id="3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94C84054-2336-499E-A77A-F0A8AB12CF22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2" name="Picture 14" descr="Anteprima immagine">
            <a:extLst>
              <a:ext uri="{FF2B5EF4-FFF2-40B4-BE49-F238E27FC236}">
                <a16:creationId xmlns:a16="http://schemas.microsoft.com/office/drawing/2014/main" id="{1711CE6F-D441-4DC2-9093-A86B78C3B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C996BCEC-067A-401E-B7A0-93550AE84F5F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7" name="Picture 8" descr="Anteprima immagine">
            <a:extLst>
              <a:ext uri="{FF2B5EF4-FFF2-40B4-BE49-F238E27FC236}">
                <a16:creationId xmlns:a16="http://schemas.microsoft.com/office/drawing/2014/main" id="{2F2A3166-171F-4C85-9CE7-45C273A30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65AD575F-6F86-43F5-ADED-AE2CC5A61773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9" name="Picture 4">
            <a:extLst>
              <a:ext uri="{FF2B5EF4-FFF2-40B4-BE49-F238E27FC236}">
                <a16:creationId xmlns:a16="http://schemas.microsoft.com/office/drawing/2014/main" id="{8DF5ABD5-EB17-4840-A1AB-D29A0B705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8D3810D4-B81B-4EC4-A467-E47EC0172A36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1" name="Picture 10" descr="Anteprima immagine">
            <a:extLst>
              <a:ext uri="{FF2B5EF4-FFF2-40B4-BE49-F238E27FC236}">
                <a16:creationId xmlns:a16="http://schemas.microsoft.com/office/drawing/2014/main" id="{E819337F-435F-42FF-BFB0-7CB0FDA29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EEBC9E72-6BD3-455A-B1F8-887597D03225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3" name="Picture 18" descr="Anteprima immagine">
            <a:extLst>
              <a:ext uri="{FF2B5EF4-FFF2-40B4-BE49-F238E27FC236}">
                <a16:creationId xmlns:a16="http://schemas.microsoft.com/office/drawing/2014/main" id="{3D1BBC12-4892-440E-B313-DE62DEAA2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AC47FE6B-77BF-4674-9152-B51F703FF3AB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5" name="Picture 12" descr="Anteprima immagine">
            <a:extLst>
              <a:ext uri="{FF2B5EF4-FFF2-40B4-BE49-F238E27FC236}">
                <a16:creationId xmlns:a16="http://schemas.microsoft.com/office/drawing/2014/main" id="{536C4916-42AA-4633-95ED-6EFB25F27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2C3BB945-F151-4AC2-818F-A7E9C885EF39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7" name="Picture 16" descr="Anteprima immagine">
            <a:extLst>
              <a:ext uri="{FF2B5EF4-FFF2-40B4-BE49-F238E27FC236}">
                <a16:creationId xmlns:a16="http://schemas.microsoft.com/office/drawing/2014/main" id="{7E36C1B1-F31F-4376-8C7A-0D79A1DCB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773D9212-C2C6-4883-B0C5-FDD43692A532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8DF5ABD5-EB17-4840-A1AB-D29A0B705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205004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278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Servizi </a:t>
            </a:r>
            <a:r>
              <a:rPr lang="it-IT" dirty="0" smtClean="0"/>
              <a:t>postali </a:t>
            </a:r>
            <a:r>
              <a:rPr lang="it-IT" dirty="0"/>
              <a:t>(1/2)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5" y="3352514"/>
            <a:ext cx="68939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Disponibilità di un kit documentale per la personalizzazione degli Appalti specifici delle P.A.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707739"/>
            <a:ext cx="68939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offre la possibilità di acquisire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postali, servizi di consegna plichi e pacchi tramite correre e servizi connessi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3060551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Segnaposto immagine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8" b="16018"/>
          <a:stretch>
            <a:fillRect/>
          </a:stretch>
        </p:blipFill>
        <p:spPr>
          <a:xfrm>
            <a:off x="7587950" y="1141200"/>
            <a:ext cx="2700000" cy="1800000"/>
          </a:xfrm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</a:t>
            </a: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postali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2DA4A2"/>
          </a:solidFill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712CECB2-1D79-453E-99FB-335D0D8CAC5A}"/>
              </a:ext>
            </a:extLst>
          </p:cNvPr>
          <p:cNvGrpSpPr/>
          <p:nvPr/>
        </p:nvGrpSpPr>
        <p:grpSpPr>
          <a:xfrm>
            <a:off x="7722964" y="3081600"/>
            <a:ext cx="2545866" cy="4284185"/>
            <a:chOff x="7722964" y="2816067"/>
            <a:chExt cx="2545866" cy="4284185"/>
          </a:xfrm>
        </p:grpSpPr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E0BE3770-B40A-415D-AA95-3140F63953F2}"/>
                </a:ext>
              </a:extLst>
            </p:cNvPr>
            <p:cNvSpPr txBox="1"/>
            <p:nvPr/>
          </p:nvSpPr>
          <p:spPr>
            <a:xfrm>
              <a:off x="7722964" y="5469914"/>
              <a:ext cx="237626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Criterio aggiudicazione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Prezzo più basso / Offerta economicamente più vantaggiosa</a:t>
              </a:r>
            </a:p>
          </p:txBody>
        </p:sp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9727870" y="3793180"/>
              <a:ext cx="188236" cy="200846"/>
              <a:chOff x="3060700" y="4723156"/>
              <a:chExt cx="1401951" cy="1495873"/>
            </a:xfrm>
          </p:grpSpPr>
          <p:sp>
            <p:nvSpPr>
              <p:cNvPr id="57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3492599"/>
              <a:ext cx="97715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313840"/>
                  </a:solidFill>
                </a:rPr>
                <a:t>4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497494"/>
              <a:ext cx="1450282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404040"/>
                  </a:solidFill>
                </a:rPr>
                <a:t>Attiva </a:t>
              </a:r>
              <a:r>
                <a:rPr lang="it-IT" sz="1200" b="1" dirty="0" smtClean="0">
                  <a:solidFill>
                    <a:srgbClr val="404040"/>
                  </a:solidFill>
                </a:rPr>
                <a:t>dal</a:t>
              </a:r>
              <a:endParaRPr lang="it-IT" sz="1200" b="1" dirty="0">
                <a:solidFill>
                  <a:srgbClr val="404040"/>
                </a:solidFill>
              </a:endParaRPr>
            </a:p>
            <a:p>
              <a:pPr>
                <a:spcAft>
                  <a:spcPts val="450"/>
                </a:spcAft>
              </a:pP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25/05/2022</a:t>
              </a:r>
              <a:endPara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C6BF1491-F2C2-4EA8-9818-DBEA7D41BD8D}"/>
                </a:ext>
              </a:extLst>
            </p:cNvPr>
            <p:cNvSpPr txBox="1"/>
            <p:nvPr/>
          </p:nvSpPr>
          <p:spPr>
            <a:xfrm>
              <a:off x="7722964" y="4831250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Modalità di acquisto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Appalto specifico</a:t>
              </a: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4164372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Soglia comunitaria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sopra soglia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5C907B6-0390-44C6-A673-C51F523ECAC7}"/>
                </a:ext>
              </a:extLst>
            </p:cNvPr>
            <p:cNvSpPr txBox="1"/>
            <p:nvPr/>
          </p:nvSpPr>
          <p:spPr>
            <a:xfrm>
              <a:off x="7722964" y="6574467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rgbClr val="404040"/>
                  </a:solidFill>
                  <a:ea typeface="ＭＳ Ｐゴシック"/>
                </a:rPr>
                <a:t>Link utili</a:t>
              </a:r>
            </a:p>
            <a:p>
              <a:pPr marL="171450" indent="-17145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404040"/>
                  </a:solidFill>
                  <a:ea typeface="ＭＳ Ｐゴシック"/>
                  <a:hlinkClick r:id="rId3"/>
                </a:rPr>
                <a:t>Scheda riassuntiva</a:t>
              </a:r>
              <a:endParaRPr lang="it-IT" sz="1200" dirty="0">
                <a:solidFill>
                  <a:srgbClr val="404040"/>
                </a:solidFill>
                <a:ea typeface="ＭＳ Ｐゴシック"/>
              </a:endParaRP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831709"/>
              <a:ext cx="1985231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100" dirty="0">
                  <a:solidFill>
                    <a:srgbClr val="313840"/>
                  </a:solidFill>
                  <a:latin typeface="+mj-lt"/>
                </a:rPr>
                <a:t>Servizi per il Funzionamento </a:t>
              </a:r>
              <a:r>
                <a:rPr lang="it-IT" sz="1100" dirty="0" smtClean="0">
                  <a:solidFill>
                    <a:srgbClr val="313840"/>
                  </a:solidFill>
                  <a:latin typeface="+mj-lt"/>
                </a:rPr>
                <a:t>delle </a:t>
              </a:r>
              <a:r>
                <a:rPr lang="it-IT" sz="1100" dirty="0">
                  <a:solidFill>
                    <a:srgbClr val="313840"/>
                  </a:solidFill>
                  <a:latin typeface="+mj-lt"/>
                </a:rPr>
                <a:t>P.A.</a:t>
              </a:r>
            </a:p>
          </p:txBody>
        </p:sp>
        <p:pic>
          <p:nvPicPr>
            <p:cNvPr id="25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</p:grpSp>
      <p:sp>
        <p:nvSpPr>
          <p:cNvPr id="26" name="Rettangolo con angoli arrotondati 4">
            <a:hlinkClick r:id="rId5"/>
            <a:extLst>
              <a:ext uri="{FF2B5EF4-FFF2-40B4-BE49-F238E27FC236}">
                <a16:creationId xmlns:a16="http://schemas.microsoft.com/office/drawing/2014/main" id="{E52C70F5-44B3-4ADA-BA75-09CD1D4D6190}"/>
              </a:ext>
            </a:extLst>
          </p:cNvPr>
          <p:cNvSpPr/>
          <p:nvPr/>
        </p:nvSpPr>
        <p:spPr>
          <a:xfrm>
            <a:off x="7594763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2DA4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SISTEMA DINAMICO</a:t>
            </a:r>
            <a:endParaRPr lang="it-IT" sz="1000" b="1" dirty="0">
              <a:highlight>
                <a:srgbClr val="956B9C"/>
              </a:highlight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60000" y="4866411"/>
            <a:ext cx="6889271" cy="866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Numeri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293 operatori economici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abilitati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appalto specifico pubblicato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78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/>
              <a:t>Servizi </a:t>
            </a:r>
            <a:r>
              <a:rPr lang="it-IT" dirty="0" smtClean="0"/>
              <a:t>postali </a:t>
            </a:r>
            <a:r>
              <a:rPr lang="it-IT" dirty="0"/>
              <a:t>(2/2)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000" y="1620000"/>
          <a:ext cx="7218948" cy="18679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322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3071">
                  <a:extLst>
                    <a:ext uri="{9D8B030D-6E8A-4147-A177-3AD203B41FA5}">
                      <a16:colId xmlns:a16="http://schemas.microsoft.com/office/drawing/2014/main" val="252057207"/>
                    </a:ext>
                  </a:extLst>
                </a:gridCol>
                <a:gridCol w="563473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Categoria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b="1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Descrizione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indent="0" algn="l" defTabSz="497937" rtl="0" eaLnBrk="1" latinLnBrk="0" hangingPunct="1"/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</a:t>
                      </a: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monte e a valle del recapito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indent="0" algn="l" defTabSz="497937" rtl="0" eaLnBrk="1" latinLnBrk="0" hangingPunct="1"/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a Monte e a Valle del Recapito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305"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</a:t>
                      </a: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composizione e stampa di soluzioni personalizzate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Composizione e Stampa di Soluzioni Personalizzate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676520"/>
                  </a:ext>
                </a:extLst>
              </a:tr>
              <a:tr h="137305"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</a:t>
                      </a: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consegna plichi e pacchi tramite corriere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Consegna Plichi e Pacchi tramite Corriere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24029"/>
                  </a:ext>
                </a:extLst>
              </a:tr>
              <a:tr h="132246"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</a:t>
                      </a: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postali di raccolta e recapito degli invii postali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Servizio prevede sia la Raccolta sia il relativo Recapito ai Destinatari delle diverse tipologie di invii postali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3451119"/>
                  </a:ext>
                </a:extLst>
              </a:tr>
            </a:tbl>
          </a:graphicData>
        </a:graphic>
      </p:graphicFrame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2DA4A2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AE6ABBDB-5872-4B3F-9946-410C60E72D35}"/>
              </a:ext>
            </a:extLst>
          </p:cNvPr>
          <p:cNvGrpSpPr/>
          <p:nvPr/>
        </p:nvGrpSpPr>
        <p:grpSpPr>
          <a:xfrm>
            <a:off x="360000" y="900311"/>
            <a:ext cx="2872025" cy="584775"/>
            <a:chOff x="494606" y="900311"/>
            <a:chExt cx="2872025" cy="584775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1AE2C511-57C5-4E83-A1DF-017A6043859B}"/>
                </a:ext>
              </a:extLst>
            </p:cNvPr>
            <p:cNvSpPr txBox="1"/>
            <p:nvPr/>
          </p:nvSpPr>
          <p:spPr>
            <a:xfrm>
              <a:off x="494606" y="900311"/>
              <a:ext cx="81964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313840"/>
                  </a:solidFill>
                </a:rPr>
                <a:t>4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37586D21-BA75-42A3-827F-342EA1B5BA97}"/>
                </a:ext>
              </a:extLst>
            </p:cNvPr>
            <p:cNvSpPr txBox="1"/>
            <p:nvPr/>
          </p:nvSpPr>
          <p:spPr>
            <a:xfrm>
              <a:off x="1422415" y="1149810"/>
              <a:ext cx="194421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00" b="1" dirty="0">
                  <a:solidFill>
                    <a:srgbClr val="404040"/>
                  </a:solidFill>
                  <a:latin typeface="+mn-lt"/>
                </a:rPr>
                <a:t>MERCEOLOGICHE</a:t>
              </a:r>
              <a:endParaRPr lang="it-IT" sz="1000" b="1" dirty="0"/>
            </a:p>
          </p:txBody>
        </p:sp>
        <p:grpSp>
          <p:nvGrpSpPr>
            <p:cNvPr id="36" name="Gruppo 3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1180279" y="1172497"/>
              <a:ext cx="188236" cy="200846"/>
              <a:chOff x="3060700" y="4723156"/>
              <a:chExt cx="1401951" cy="1495873"/>
            </a:xfrm>
          </p:grpSpPr>
          <p:sp>
            <p:nvSpPr>
              <p:cNvPr id="37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9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pic>
        <p:nvPicPr>
          <p:cNvPr id="33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1974684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2362852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897" y="319347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276682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A8AFE5BC-4F0F-4E3A-BB03-E2CFFE644D81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7" name="Picture 14" descr="Anteprima immagine">
            <a:extLst>
              <a:ext uri="{FF2B5EF4-FFF2-40B4-BE49-F238E27FC236}">
                <a16:creationId xmlns:a16="http://schemas.microsoft.com/office/drawing/2014/main" id="{F0FC9C53-8469-4021-B993-D54D0520E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3D7376A9-8E39-47CF-B957-3C7518C9A32D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9" name="Picture 8" descr="Anteprima immagine">
            <a:extLst>
              <a:ext uri="{FF2B5EF4-FFF2-40B4-BE49-F238E27FC236}">
                <a16:creationId xmlns:a16="http://schemas.microsoft.com/office/drawing/2014/main" id="{A63CD6D0-11B5-45CB-AC03-785CB3D1C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83641EF7-1C18-41B3-9FFC-348F71C908AD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1" name="Picture 4">
            <a:extLst>
              <a:ext uri="{FF2B5EF4-FFF2-40B4-BE49-F238E27FC236}">
                <a16:creationId xmlns:a16="http://schemas.microsoft.com/office/drawing/2014/main" id="{B2D3E785-C293-4C1D-BDC6-5C1AB15E6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7A180B38-9A6D-4DF0-A92A-942F3704888C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3" name="Picture 10" descr="Anteprima immagine">
            <a:extLst>
              <a:ext uri="{FF2B5EF4-FFF2-40B4-BE49-F238E27FC236}">
                <a16:creationId xmlns:a16="http://schemas.microsoft.com/office/drawing/2014/main" id="{C95D0A26-2F4F-4050-8F46-EDB0FC5D0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C6310F4C-93BB-4E88-B97D-284A23B5786C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5" name="Picture 18" descr="Anteprima immagine">
            <a:extLst>
              <a:ext uri="{FF2B5EF4-FFF2-40B4-BE49-F238E27FC236}">
                <a16:creationId xmlns:a16="http://schemas.microsoft.com/office/drawing/2014/main" id="{20951750-7970-45E1-A0AF-C44777B1D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82EB8E7-4ED6-431B-91CD-023647710A89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7" name="Picture 12" descr="Anteprima immagine">
            <a:extLst>
              <a:ext uri="{FF2B5EF4-FFF2-40B4-BE49-F238E27FC236}">
                <a16:creationId xmlns:a16="http://schemas.microsoft.com/office/drawing/2014/main" id="{265CEA16-6B88-42E3-96DA-4AD13AFB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8CA78300-1657-4509-B0B5-7E9C11BC67CD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9" name="Picture 16" descr="Anteprima immagine">
            <a:extLst>
              <a:ext uri="{FF2B5EF4-FFF2-40B4-BE49-F238E27FC236}">
                <a16:creationId xmlns:a16="http://schemas.microsoft.com/office/drawing/2014/main" id="{E29055CB-8975-40F5-A86C-96F741D4B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D2D2755B-107E-48F1-9173-CB4F0B6C4C11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032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059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"/>
          <p:cNvCxnSpPr/>
          <p:nvPr/>
        </p:nvCxnSpPr>
        <p:spPr>
          <a:xfrm>
            <a:off x="2823393" y="1854730"/>
            <a:ext cx="0" cy="1205821"/>
          </a:xfrm>
          <a:prstGeom prst="line">
            <a:avLst/>
          </a:prstGeom>
          <a:ln w="381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"/>
          <p:cNvCxnSpPr/>
          <p:nvPr/>
        </p:nvCxnSpPr>
        <p:spPr>
          <a:xfrm>
            <a:off x="2823393" y="3406969"/>
            <a:ext cx="0" cy="949726"/>
          </a:xfrm>
          <a:prstGeom prst="line">
            <a:avLst/>
          </a:prstGeom>
          <a:ln w="381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Indice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116697"/>
              </p:ext>
            </p:extLst>
          </p:nvPr>
        </p:nvGraphicFramePr>
        <p:xfrm>
          <a:off x="2406127" y="2257906"/>
          <a:ext cx="3384376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3431935426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619326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3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Alimenti e ristorazione - SDA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195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5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Buoni</a:t>
                      </a:r>
                      <a:r>
                        <a:rPr lang="it-IT" sz="11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pasto 9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3614514"/>
                  </a:ext>
                </a:extLst>
              </a:tr>
            </a:tbl>
          </a:graphicData>
        </a:graphic>
      </p:graphicFrame>
      <p:graphicFrame>
        <p:nvGraphicFramePr>
          <p:cNvPr id="80" name="Tabella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482043"/>
              </p:ext>
            </p:extLst>
          </p:nvPr>
        </p:nvGraphicFramePr>
        <p:xfrm>
          <a:off x="2406127" y="3912983"/>
          <a:ext cx="338437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3431935426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619326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9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Arredi - SDA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195143"/>
                  </a:ext>
                </a:extLst>
              </a:tr>
            </a:tbl>
          </a:graphicData>
        </a:graphic>
      </p:graphicFrame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393" y="1566415"/>
            <a:ext cx="540000" cy="54000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B7D4BB7-6FBE-480D-ABCA-1CE996D71DDC}"/>
              </a:ext>
            </a:extLst>
          </p:cNvPr>
          <p:cNvSpPr txBox="1"/>
          <p:nvPr/>
        </p:nvSpPr>
        <p:spPr>
          <a:xfrm>
            <a:off x="450156" y="1605583"/>
            <a:ext cx="19852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200" dirty="0">
                <a:solidFill>
                  <a:srgbClr val="313840"/>
                </a:solidFill>
                <a:latin typeface="+mj-lt"/>
              </a:rPr>
              <a:t>Alimenti, ristorazione e buoni pasto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393" y="3275468"/>
            <a:ext cx="540000" cy="54000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B7D4BB7-6FBE-480D-ABCA-1CE996D71DDC}"/>
              </a:ext>
            </a:extLst>
          </p:cNvPr>
          <p:cNvSpPr txBox="1"/>
          <p:nvPr/>
        </p:nvSpPr>
        <p:spPr>
          <a:xfrm>
            <a:off x="426884" y="3314636"/>
            <a:ext cx="1985231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it-IT" sz="1200" dirty="0">
                <a:solidFill>
                  <a:srgbClr val="313840"/>
                </a:solidFill>
                <a:latin typeface="+mj-lt"/>
              </a:rPr>
              <a:t>Arredi, complementi ed elettrodomestici</a:t>
            </a:r>
          </a:p>
        </p:txBody>
      </p:sp>
      <p:cxnSp>
        <p:nvCxnSpPr>
          <p:cNvPr id="18" name="Straight Connector 1"/>
          <p:cNvCxnSpPr/>
          <p:nvPr/>
        </p:nvCxnSpPr>
        <p:spPr>
          <a:xfrm>
            <a:off x="6946674" y="1762421"/>
            <a:ext cx="0" cy="1298130"/>
          </a:xfrm>
          <a:prstGeom prst="line">
            <a:avLst/>
          </a:prstGeom>
          <a:ln w="381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el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554536"/>
              </p:ext>
            </p:extLst>
          </p:nvPr>
        </p:nvGraphicFramePr>
        <p:xfrm>
          <a:off x="6498828" y="2257906"/>
          <a:ext cx="3384376" cy="79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3431935426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619326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12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Servizi di gestione integrata delle trasferte di lavoro 4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195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14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Servizi postali - SDA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3614514"/>
                  </a:ext>
                </a:extLst>
              </a:tr>
            </a:tbl>
          </a:graphicData>
        </a:graphic>
      </p:graphicFrame>
      <p:pic>
        <p:nvPicPr>
          <p:cNvPr id="23" name="Immagin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674" y="1566415"/>
            <a:ext cx="540000" cy="540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B7D4BB7-6FBE-480D-ABCA-1CE996D71DDC}"/>
              </a:ext>
            </a:extLst>
          </p:cNvPr>
          <p:cNvSpPr txBox="1"/>
          <p:nvPr/>
        </p:nvSpPr>
        <p:spPr>
          <a:xfrm>
            <a:off x="4552378" y="1605583"/>
            <a:ext cx="19852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200" dirty="0">
                <a:solidFill>
                  <a:srgbClr val="313840"/>
                </a:solidFill>
                <a:latin typeface="+mj-lt"/>
              </a:rPr>
              <a:t>Servizi per il funzionamento </a:t>
            </a:r>
            <a:r>
              <a:rPr lang="it-IT" sz="1200" dirty="0" smtClean="0">
                <a:solidFill>
                  <a:srgbClr val="313840"/>
                </a:solidFill>
                <a:latin typeface="+mj-lt"/>
              </a:rPr>
              <a:t>delle </a:t>
            </a:r>
            <a:r>
              <a:rPr lang="it-IT" sz="1200" dirty="0">
                <a:solidFill>
                  <a:srgbClr val="313840"/>
                </a:solidFill>
                <a:latin typeface="+mj-lt"/>
              </a:rPr>
              <a:t>P.A.</a:t>
            </a:r>
          </a:p>
        </p:txBody>
      </p:sp>
    </p:spTree>
    <p:extLst>
      <p:ext uri="{BB962C8B-B14F-4D97-AF65-F5344CB8AC3E}">
        <p14:creationId xmlns:p14="http://schemas.microsoft.com/office/powerpoint/2010/main" val="2879089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Alimenti e ristorazione </a:t>
            </a:r>
            <a:r>
              <a:rPr lang="it-IT" dirty="0"/>
              <a:t>(1/2)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60000" y="3003252"/>
            <a:ext cx="6893998" cy="802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Disponibilità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kit documentale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personalizzabile dalle P.A.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Possibilità di bandire Appalti specifici con valore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superiore alla soglia prevista in ambito comunitario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60000" y="1707739"/>
            <a:ext cx="68939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offre la possibilità di offrire il servizio di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ristorazione collettiva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di buoni pasto e la fornitura di prodotti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alimentari.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60000" y="2711289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60000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Alimenti e ristorazione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2DA4A2"/>
          </a:solidFill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4" name="Rettangolo con angoli arrotondati 4">
            <a:hlinkClick r:id="rId2"/>
            <a:extLst>
              <a:ext uri="{FF2B5EF4-FFF2-40B4-BE49-F238E27FC236}">
                <a16:creationId xmlns:a16="http://schemas.microsoft.com/office/drawing/2014/main" id="{B3C42EFD-AD44-46C5-97E1-6AC7415E35C6}"/>
              </a:ext>
            </a:extLst>
          </p:cNvPr>
          <p:cNvSpPr/>
          <p:nvPr/>
        </p:nvSpPr>
        <p:spPr>
          <a:xfrm>
            <a:off x="7594763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2DA4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SISTEMA DINAMICO</a:t>
            </a:r>
            <a:endParaRPr lang="it-IT" sz="1000" b="1" dirty="0">
              <a:highlight>
                <a:srgbClr val="956B9C"/>
              </a:highlight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AE33394A-F222-4E3D-A5DB-68DE7381B88E}"/>
              </a:ext>
            </a:extLst>
          </p:cNvPr>
          <p:cNvGrpSpPr/>
          <p:nvPr/>
        </p:nvGrpSpPr>
        <p:grpSpPr>
          <a:xfrm>
            <a:off x="7722964" y="3082703"/>
            <a:ext cx="2545866" cy="4226320"/>
            <a:chOff x="7722964" y="3082703"/>
            <a:chExt cx="2545866" cy="4226320"/>
          </a:xfrm>
        </p:grpSpPr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E0BE3770-B40A-415D-AA95-3140F63953F2}"/>
                </a:ext>
              </a:extLst>
            </p:cNvPr>
            <p:cNvSpPr txBox="1"/>
            <p:nvPr/>
          </p:nvSpPr>
          <p:spPr>
            <a:xfrm>
              <a:off x="7722964" y="5664209"/>
              <a:ext cx="237626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Criterio aggiudicazione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Offerta economicamente più </a:t>
              </a:r>
              <a:r>
                <a:rPr lang="it-IT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vantaggiosa (anche prezzo più basso per i prodotti alimentari)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9727870" y="3982188"/>
              <a:ext cx="188236" cy="200846"/>
              <a:chOff x="3060700" y="4723156"/>
              <a:chExt cx="1401951" cy="1495873"/>
            </a:xfrm>
          </p:grpSpPr>
          <p:sp>
            <p:nvSpPr>
              <p:cNvPr id="57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3681607"/>
              <a:ext cx="97715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3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686502"/>
              <a:ext cx="1450282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404040"/>
                  </a:solidFill>
                </a:rPr>
                <a:t>Attiva </a:t>
              </a:r>
              <a:r>
                <a:rPr lang="it-IT" sz="1200" b="1" dirty="0" smtClean="0">
                  <a:solidFill>
                    <a:srgbClr val="404040"/>
                  </a:solidFill>
                </a:rPr>
                <a:t>dal</a:t>
              </a:r>
              <a:endParaRPr lang="it-IT" sz="1200" b="1" dirty="0">
                <a:solidFill>
                  <a:srgbClr val="404040"/>
                </a:solidFill>
              </a:endParaRPr>
            </a:p>
            <a:p>
              <a:pPr>
                <a:spcAft>
                  <a:spcPts val="450"/>
                </a:spcAft>
              </a:pP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25/05/2022</a:t>
              </a:r>
              <a:endPara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C6BF1491-F2C2-4EA8-9818-DBEA7D41BD8D}"/>
                </a:ext>
              </a:extLst>
            </p:cNvPr>
            <p:cNvSpPr txBox="1"/>
            <p:nvPr/>
          </p:nvSpPr>
          <p:spPr>
            <a:xfrm>
              <a:off x="7722964" y="5023782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Modalità di acquisto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Appalto specifico</a:t>
              </a: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4355142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Soglia comunitaria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sopra e sotto </a:t>
              </a: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soglia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5C907B6-0390-44C6-A673-C51F523ECAC7}"/>
                </a:ext>
              </a:extLst>
            </p:cNvPr>
            <p:cNvSpPr txBox="1"/>
            <p:nvPr/>
          </p:nvSpPr>
          <p:spPr>
            <a:xfrm>
              <a:off x="7722964" y="6783238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rgbClr val="404040"/>
                  </a:solidFill>
                  <a:ea typeface="ＭＳ Ｐゴシック"/>
                </a:rPr>
                <a:t>Link utili</a:t>
              </a:r>
            </a:p>
            <a:p>
              <a:pPr marL="171450" indent="-17145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404040"/>
                  </a:solidFill>
                  <a:ea typeface="ＭＳ Ｐゴシック"/>
                  <a:hlinkClick r:id="rId3"/>
                </a:rPr>
                <a:t>Scheda riassuntiva</a:t>
              </a:r>
              <a:endParaRPr lang="it-IT" sz="1200" dirty="0">
                <a:solidFill>
                  <a:srgbClr val="404040"/>
                </a:solidFill>
                <a:ea typeface="ＭＳ Ｐゴシック"/>
              </a:endParaRPr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3098345"/>
              <a:ext cx="1985231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it-IT" sz="1050" dirty="0">
                  <a:solidFill>
                    <a:srgbClr val="313840"/>
                  </a:solidFill>
                  <a:latin typeface="+mj-lt"/>
                </a:rPr>
                <a:t>Alimenti, ristorazione e buoni pasto</a:t>
              </a:r>
            </a:p>
          </p:txBody>
        </p:sp>
        <p:pic>
          <p:nvPicPr>
            <p:cNvPr id="40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779" y="3082703"/>
              <a:ext cx="462170" cy="462170"/>
            </a:xfrm>
            <a:prstGeom prst="rect">
              <a:avLst/>
            </a:prstGeom>
          </p:spPr>
        </p:pic>
      </p:grpSp>
      <p:sp>
        <p:nvSpPr>
          <p:cNvPr id="6" name="Segnaposto immagine 5"/>
          <p:cNvSpPr>
            <a:spLocks noGrp="1"/>
          </p:cNvSpPr>
          <p:nvPr>
            <p:ph type="pic" sz="quarter" idx="10"/>
          </p:nvPr>
        </p:nvSpPr>
        <p:spPr>
          <a:xfrm>
            <a:off x="7587950" y="1193545"/>
            <a:ext cx="2700000" cy="1434757"/>
          </a:xfrm>
        </p:spPr>
      </p:sp>
      <p:pic>
        <p:nvPicPr>
          <p:cNvPr id="42" name="Segnaposto 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" r="1921"/>
          <a:stretch>
            <a:fillRect/>
          </a:stretch>
        </p:blipFill>
        <p:spPr>
          <a:xfrm>
            <a:off x="7587950" y="1141200"/>
            <a:ext cx="2700000" cy="1800000"/>
          </a:xfrm>
          <a:prstGeom prst="round2SameRect">
            <a:avLst>
              <a:gd name="adj1" fmla="val 5819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60000" y="4866411"/>
            <a:ext cx="6889271" cy="866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Numeri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473 operatori economici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abilitati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 appalti specifici pubblicati</a:t>
            </a:r>
          </a:p>
        </p:txBody>
      </p:sp>
    </p:spTree>
    <p:extLst>
      <p:ext uri="{BB962C8B-B14F-4D97-AF65-F5344CB8AC3E}">
        <p14:creationId xmlns:p14="http://schemas.microsoft.com/office/powerpoint/2010/main" val="809476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 smtClean="0"/>
              <a:t>Alimenti e ristorazione </a:t>
            </a:r>
            <a:r>
              <a:rPr lang="it-IT" dirty="0"/>
              <a:t>(2/2)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000" y="1620000"/>
          <a:ext cx="7218948" cy="1510191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187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7915">
                  <a:extLst>
                    <a:ext uri="{9D8B030D-6E8A-4147-A177-3AD203B41FA5}">
                      <a16:colId xmlns:a16="http://schemas.microsoft.com/office/drawing/2014/main" val="2635917446"/>
                    </a:ext>
                  </a:extLst>
                </a:gridCol>
                <a:gridCol w="563473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</a:tblGrid>
              <a:tr h="200727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Categoria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b="1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Descrizione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037"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Buoni pasto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Fornitura di buoni pasto cartacei ed elettronici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831140"/>
                  </a:ext>
                </a:extLst>
              </a:tr>
              <a:tr h="417037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indent="0" algn="l" defTabSz="497937" rtl="0" eaLnBrk="1" latinLnBrk="0" hangingPunct="1"/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Prodotti alimentari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Fornitura di 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prodotti</a:t>
                      </a:r>
                      <a:r>
                        <a:rPr lang="it-IT" sz="1000" b="0" kern="1200" baseline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alimentari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037"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Ristorazione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ristorazione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26930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F697D5D0-C7D4-44B2-8C40-1D137F2E85B1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7586D21-BA75-42A3-827F-342EA1B5BA97}"/>
              </a:ext>
            </a:extLst>
          </p:cNvPr>
          <p:cNvSpPr txBox="1"/>
          <p:nvPr/>
        </p:nvSpPr>
        <p:spPr>
          <a:xfrm>
            <a:off x="1039932" y="1157430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MERCEOLOGICHE</a:t>
            </a:r>
            <a:endParaRPr lang="it-IT" sz="1000" b="1" dirty="0"/>
          </a:p>
        </p:txBody>
      </p:sp>
      <p:pic>
        <p:nvPicPr>
          <p:cNvPr id="1038" name="Picture 14" descr="Anteprima immagine">
            <a:extLst>
              <a:ext uri="{FF2B5EF4-FFF2-40B4-BE49-F238E27FC236}">
                <a16:creationId xmlns:a16="http://schemas.microsoft.com/office/drawing/2014/main" id="{3A96B0BC-48DB-47E7-AF76-2E29E0F0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D628ED3-F686-4299-8BBA-6A6E5711735C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7" name="Picture 8" descr="Anteprima immagine">
            <a:extLst>
              <a:ext uri="{FF2B5EF4-FFF2-40B4-BE49-F238E27FC236}">
                <a16:creationId xmlns:a16="http://schemas.microsoft.com/office/drawing/2014/main" id="{225420A3-2B07-456A-BB9A-4BD1FE478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2B15F87-592D-4E3E-A52B-0F61D98B302E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82FE2C0-2F16-4480-A22C-CA6074BA4EB2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034" name="Picture 10" descr="Anteprima immagine">
            <a:extLst>
              <a:ext uri="{FF2B5EF4-FFF2-40B4-BE49-F238E27FC236}">
                <a16:creationId xmlns:a16="http://schemas.microsoft.com/office/drawing/2014/main" id="{5481B364-198C-49F3-A42E-6A855315B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175DB008-7BEF-4CF8-AAA0-4E6E105840B4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042" name="Picture 18" descr="Anteprima immagine">
            <a:extLst>
              <a:ext uri="{FF2B5EF4-FFF2-40B4-BE49-F238E27FC236}">
                <a16:creationId xmlns:a16="http://schemas.microsoft.com/office/drawing/2014/main" id="{5A086EFD-ADBA-45D0-A069-CC0626FA0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A570A508-282A-4EFD-83B4-AD87283FB0B4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036" name="Picture 12" descr="Anteprima immagine">
            <a:extLst>
              <a:ext uri="{FF2B5EF4-FFF2-40B4-BE49-F238E27FC236}">
                <a16:creationId xmlns:a16="http://schemas.microsoft.com/office/drawing/2014/main" id="{3FC64690-EB1C-448D-9E43-C05D03CD7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2F95CC68-231C-42A0-8B6C-AD575A302461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040" name="Picture 16" descr="Anteprima immagine">
            <a:extLst>
              <a:ext uri="{FF2B5EF4-FFF2-40B4-BE49-F238E27FC236}">
                <a16:creationId xmlns:a16="http://schemas.microsoft.com/office/drawing/2014/main" id="{9513AA4C-BF09-423D-8ADD-4C4F03AFA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31E640A0-E787-4F45-A9B9-45768F04C59A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2DA4A2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E1BECE1F-B100-45E5-8716-208DCEF8DFDF}"/>
              </a:ext>
            </a:extLst>
          </p:cNvPr>
          <p:cNvGrpSpPr/>
          <p:nvPr/>
        </p:nvGrpSpPr>
        <p:grpSpPr>
          <a:xfrm>
            <a:off x="360000" y="900311"/>
            <a:ext cx="819646" cy="584775"/>
            <a:chOff x="360000" y="900311"/>
            <a:chExt cx="819646" cy="584775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1AE2C511-57C5-4E83-A1DF-017A6043859B}"/>
                </a:ext>
              </a:extLst>
            </p:cNvPr>
            <p:cNvSpPr txBox="1"/>
            <p:nvPr/>
          </p:nvSpPr>
          <p:spPr>
            <a:xfrm>
              <a:off x="360000" y="900311"/>
              <a:ext cx="81964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3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grpSp>
          <p:nvGrpSpPr>
            <p:cNvPr id="36" name="Gruppo 3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797796" y="1180117"/>
              <a:ext cx="188236" cy="200846"/>
              <a:chOff x="3060700" y="4723156"/>
              <a:chExt cx="1401951" cy="1495873"/>
            </a:xfrm>
          </p:grpSpPr>
          <p:sp>
            <p:nvSpPr>
              <p:cNvPr id="37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9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pic>
        <p:nvPicPr>
          <p:cNvPr id="33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855" y="199880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855" y="242841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855" y="2823754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284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Buoni pasto 9 (1/3)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707739"/>
            <a:ext cx="6893998" cy="1018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la fornitura di buoni pasto cartacei ed elettronici di qualsiasi valore nominale, per l’acquisto di prodotti alimentari fino al raggiungimento del valore nominale del buono</a:t>
            </a:r>
          </a:p>
          <a:p>
            <a:pPr>
              <a:spcAft>
                <a:spcPts val="450"/>
              </a:spcAft>
            </a:pP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2" y="2833251"/>
            <a:ext cx="6889271" cy="587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/ Prodotti</a:t>
            </a:r>
          </a:p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Buoni pasto cartacei ed elettronici di qualsiasi valore nominale, nominativi o non nominativi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5" y="4211032"/>
            <a:ext cx="6893998" cy="1297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Ampiezza della rete esercizi: possibilità di usufruire di una rete di locali numericamente adeguata, nelle vicinanze della sede di lavoro, di tipologie diverse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Pianificazione degli acquisti e delle consegne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Flessibilità nella fornitura: l’importo indicato nell’ordine diretto d’acquisto può essere variato in diminuzione nei limiti di 1/5 dell’importo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3919069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Buoni pasto 9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AAB964"/>
          </a:solidFill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6" name="Segnaposto immagine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7950" y="1141200"/>
            <a:ext cx="2700000" cy="1800000"/>
          </a:xfr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2C36CBE8-CD32-492D-AB16-D14508F873AA}"/>
              </a:ext>
            </a:extLst>
          </p:cNvPr>
          <p:cNvGrpSpPr/>
          <p:nvPr/>
        </p:nvGrpSpPr>
        <p:grpSpPr>
          <a:xfrm>
            <a:off x="7722964" y="3081600"/>
            <a:ext cx="2529216" cy="4276932"/>
            <a:chOff x="7722964" y="2816067"/>
            <a:chExt cx="2529216" cy="4276932"/>
          </a:xfrm>
        </p:grpSpPr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E0BE3770-B40A-415D-AA95-3140F63953F2}"/>
                </a:ext>
              </a:extLst>
            </p:cNvPr>
            <p:cNvSpPr txBox="1"/>
            <p:nvPr/>
          </p:nvSpPr>
          <p:spPr>
            <a:xfrm>
              <a:off x="7722964" y="4724960"/>
              <a:ext cx="2376264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dei contratti</a:t>
              </a:r>
            </a:p>
            <a:p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elettronici:</a:t>
              </a: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da 12 a 24 mesi</a:t>
              </a:r>
            </a:p>
            <a:p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cartacei:</a:t>
              </a: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da 1 a 24 mesi</a:t>
              </a:r>
            </a:p>
            <a:p>
              <a:pPr>
                <a:spcAft>
                  <a:spcPts val="450"/>
                </a:spcAft>
              </a:pP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3484739"/>
              <a:ext cx="5028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Lotti</a:t>
              </a: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313840"/>
                  </a:solidFill>
                </a:rPr>
                <a:t>15</a:t>
              </a:r>
              <a:endParaRPr lang="it-IT" sz="14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489634"/>
              <a:ext cx="1450282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 smtClean="0">
                  <a:solidFill>
                    <a:srgbClr val="404040"/>
                  </a:solidFill>
                </a:rPr>
                <a:t>Attiva dal</a:t>
              </a:r>
              <a:endParaRPr lang="it-IT" sz="1200" b="1" dirty="0">
                <a:solidFill>
                  <a:srgbClr val="404040"/>
                </a:solidFill>
              </a:endParaRPr>
            </a:p>
            <a:p>
              <a:pPr>
                <a:spcAft>
                  <a:spcPts val="450"/>
                </a:spcAft>
              </a:pPr>
              <a:r>
                <a:rPr lang="it-IT" sz="1800" dirty="0" smtClean="0">
                  <a:solidFill>
                    <a:srgbClr val="404040"/>
                  </a:solidFill>
                </a:rPr>
                <a:t>21/05/2021</a:t>
              </a:r>
              <a:endParaRPr lang="it-IT" sz="1050" dirty="0">
                <a:solidFill>
                  <a:srgbClr val="404040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4122685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della Convenzione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18 mesi + 6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5C907B6-0390-44C6-A673-C51F523ECAC7}"/>
                </a:ext>
              </a:extLst>
            </p:cNvPr>
            <p:cNvSpPr txBox="1"/>
            <p:nvPr/>
          </p:nvSpPr>
          <p:spPr>
            <a:xfrm>
              <a:off x="7722964" y="6567214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rgbClr val="404040"/>
                  </a:solidFill>
                  <a:ea typeface="ＭＳ Ｐゴシック"/>
                </a:rPr>
                <a:t>Link utili</a:t>
              </a:r>
            </a:p>
            <a:p>
              <a:pPr marL="171450" indent="-17145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404040"/>
                  </a:solidFill>
                  <a:ea typeface="ＭＳ Ｐゴシック"/>
                  <a:hlinkClick r:id="rId3"/>
                </a:rPr>
                <a:t>Scheda riassuntiva</a:t>
              </a:r>
              <a:endParaRPr lang="it-IT" sz="1200" dirty="0">
                <a:solidFill>
                  <a:srgbClr val="404040"/>
                </a:solidFill>
                <a:ea typeface="ＭＳ Ｐゴシック"/>
              </a:endParaRPr>
            </a:p>
          </p:txBody>
        </p:sp>
        <p:grpSp>
          <p:nvGrpSpPr>
            <p:cNvPr id="27" name="Elemento grafico 24">
              <a:extLst>
                <a:ext uri="{FF2B5EF4-FFF2-40B4-BE49-F238E27FC236}">
                  <a16:creationId xmlns:a16="http://schemas.microsoft.com/office/drawing/2014/main" id="{4693C6C8-539B-4977-A71A-7D4EB651DEE3}"/>
                </a:ext>
              </a:extLst>
            </p:cNvPr>
            <p:cNvGrpSpPr/>
            <p:nvPr/>
          </p:nvGrpSpPr>
          <p:grpSpPr>
            <a:xfrm>
              <a:off x="9766989" y="3752146"/>
              <a:ext cx="188223" cy="199541"/>
              <a:chOff x="9654363" y="2195816"/>
              <a:chExt cx="188223" cy="199541"/>
            </a:xfrm>
            <a:noFill/>
          </p:grpSpPr>
          <p:sp>
            <p:nvSpPr>
              <p:cNvPr id="28" name="Figura a mano libera: forma 20">
                <a:extLst>
                  <a:ext uri="{FF2B5EF4-FFF2-40B4-BE49-F238E27FC236}">
                    <a16:creationId xmlns:a16="http://schemas.microsoft.com/office/drawing/2014/main" id="{6CF9A6BA-119F-4FA7-829E-E0CCAAB5EE93}"/>
                  </a:ext>
                </a:extLst>
              </p:cNvPr>
              <p:cNvSpPr/>
              <p:nvPr/>
            </p:nvSpPr>
            <p:spPr>
              <a:xfrm>
                <a:off x="9715119" y="2269080"/>
                <a:ext cx="5956" cy="122703"/>
              </a:xfrm>
              <a:custGeom>
                <a:avLst/>
                <a:gdLst>
                  <a:gd name="connsiteX0" fmla="*/ 0 w 5956"/>
                  <a:gd name="connsiteY0" fmla="*/ 0 h 122703"/>
                  <a:gd name="connsiteX1" fmla="*/ 0 w 5956"/>
                  <a:gd name="connsiteY1" fmla="*/ 122703 h 122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6" h="122703">
                    <a:moveTo>
                      <a:pt x="0" y="0"/>
                    </a:moveTo>
                    <a:lnTo>
                      <a:pt x="0" y="122703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6" name="Figura a mano libera: forma 21">
                <a:extLst>
                  <a:ext uri="{FF2B5EF4-FFF2-40B4-BE49-F238E27FC236}">
                    <a16:creationId xmlns:a16="http://schemas.microsoft.com/office/drawing/2014/main" id="{97E1AB6A-9368-4835-9B9B-F5049C00A261}"/>
                  </a:ext>
                </a:extLst>
              </p:cNvPr>
              <p:cNvSpPr/>
              <p:nvPr/>
            </p:nvSpPr>
            <p:spPr>
              <a:xfrm>
                <a:off x="9778853" y="2290523"/>
                <a:ext cx="5956" cy="47056"/>
              </a:xfrm>
              <a:custGeom>
                <a:avLst/>
                <a:gdLst>
                  <a:gd name="connsiteX0" fmla="*/ 0 w 5956"/>
                  <a:gd name="connsiteY0" fmla="*/ 0 h 47056"/>
                  <a:gd name="connsiteX1" fmla="*/ 0 w 5956"/>
                  <a:gd name="connsiteY1" fmla="*/ 47056 h 4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6" h="47056">
                    <a:moveTo>
                      <a:pt x="0" y="0"/>
                    </a:moveTo>
                    <a:lnTo>
                      <a:pt x="0" y="47056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9" name="Figura a mano libera: forma 22">
                <a:extLst>
                  <a:ext uri="{FF2B5EF4-FFF2-40B4-BE49-F238E27FC236}">
                    <a16:creationId xmlns:a16="http://schemas.microsoft.com/office/drawing/2014/main" id="{B72B389F-CC31-4022-9896-EC36D21401B6}"/>
                  </a:ext>
                </a:extLst>
              </p:cNvPr>
              <p:cNvSpPr/>
              <p:nvPr/>
            </p:nvSpPr>
            <p:spPr>
              <a:xfrm>
                <a:off x="9690101" y="2312562"/>
                <a:ext cx="151889" cy="17869"/>
              </a:xfrm>
              <a:custGeom>
                <a:avLst/>
                <a:gdLst>
                  <a:gd name="connsiteX0" fmla="*/ 151890 w 151889"/>
                  <a:gd name="connsiteY0" fmla="*/ 17869 h 17869"/>
                  <a:gd name="connsiteX1" fmla="*/ 88751 w 151889"/>
                  <a:gd name="connsiteY1" fmla="*/ 0 h 17869"/>
                  <a:gd name="connsiteX2" fmla="*/ 25017 w 151889"/>
                  <a:gd name="connsiteY2" fmla="*/ 17869 h 17869"/>
                  <a:gd name="connsiteX3" fmla="*/ 0 w 151889"/>
                  <a:gd name="connsiteY3" fmla="*/ 10126 h 1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889" h="17869">
                    <a:moveTo>
                      <a:pt x="151890" y="17869"/>
                    </a:moveTo>
                    <a:lnTo>
                      <a:pt x="88751" y="0"/>
                    </a:lnTo>
                    <a:lnTo>
                      <a:pt x="25017" y="17869"/>
                    </a:lnTo>
                    <a:lnTo>
                      <a:pt x="0" y="10126"/>
                    </a:lnTo>
                  </a:path>
                </a:pathLst>
              </a:custGeom>
              <a:noFill/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0" name="Figura a mano libera: forma 23">
                <a:extLst>
                  <a:ext uri="{FF2B5EF4-FFF2-40B4-BE49-F238E27FC236}">
                    <a16:creationId xmlns:a16="http://schemas.microsoft.com/office/drawing/2014/main" id="{7D2653D9-E26D-48A1-9964-50EB732DB1A9}"/>
                  </a:ext>
                </a:extLst>
              </p:cNvPr>
              <p:cNvSpPr/>
              <p:nvPr/>
            </p:nvSpPr>
            <p:spPr>
              <a:xfrm>
                <a:off x="9778853" y="2350088"/>
                <a:ext cx="5956" cy="22634"/>
              </a:xfrm>
              <a:custGeom>
                <a:avLst/>
                <a:gdLst>
                  <a:gd name="connsiteX0" fmla="*/ 0 w 5956"/>
                  <a:gd name="connsiteY0" fmla="*/ 0 h 22634"/>
                  <a:gd name="connsiteX1" fmla="*/ 0 w 5956"/>
                  <a:gd name="connsiteY1" fmla="*/ 22635 h 2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6" h="22634">
                    <a:moveTo>
                      <a:pt x="0" y="0"/>
                    </a:moveTo>
                    <a:lnTo>
                      <a:pt x="0" y="22635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1" name="Figura a mano libera: forma 24">
                <a:extLst>
                  <a:ext uri="{FF2B5EF4-FFF2-40B4-BE49-F238E27FC236}">
                    <a16:creationId xmlns:a16="http://schemas.microsoft.com/office/drawing/2014/main" id="{4ED1732D-940B-4050-98CF-C645C50BFD18}"/>
                  </a:ext>
                </a:extLst>
              </p:cNvPr>
              <p:cNvSpPr/>
              <p:nvPr/>
            </p:nvSpPr>
            <p:spPr>
              <a:xfrm>
                <a:off x="9654363" y="2310775"/>
                <a:ext cx="18465" cy="5956"/>
              </a:xfrm>
              <a:custGeom>
                <a:avLst/>
                <a:gdLst>
                  <a:gd name="connsiteX0" fmla="*/ 18465 w 18465"/>
                  <a:gd name="connsiteY0" fmla="*/ 5956 h 5956"/>
                  <a:gd name="connsiteX1" fmla="*/ 0 w 18465"/>
                  <a:gd name="connsiteY1" fmla="*/ 0 h 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65" h="5956">
                    <a:moveTo>
                      <a:pt x="18465" y="5956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2" name="Figura a mano libera: forma 25">
                <a:extLst>
                  <a:ext uri="{FF2B5EF4-FFF2-40B4-BE49-F238E27FC236}">
                    <a16:creationId xmlns:a16="http://schemas.microsoft.com/office/drawing/2014/main" id="{8BF15056-24C5-4EA7-BF9D-3D8AB22B635F}"/>
                  </a:ext>
                </a:extLst>
              </p:cNvPr>
              <p:cNvSpPr/>
              <p:nvPr/>
            </p:nvSpPr>
            <p:spPr>
              <a:xfrm>
                <a:off x="9759792" y="2208324"/>
                <a:ext cx="38121" cy="38121"/>
              </a:xfrm>
              <a:custGeom>
                <a:avLst/>
                <a:gdLst>
                  <a:gd name="connsiteX0" fmla="*/ 38121 w 38121"/>
                  <a:gd name="connsiteY0" fmla="*/ 19061 h 38121"/>
                  <a:gd name="connsiteX1" fmla="*/ 19061 w 38121"/>
                  <a:gd name="connsiteY1" fmla="*/ 38121 h 38121"/>
                  <a:gd name="connsiteX2" fmla="*/ 0 w 38121"/>
                  <a:gd name="connsiteY2" fmla="*/ 19061 h 38121"/>
                  <a:gd name="connsiteX3" fmla="*/ 19061 w 38121"/>
                  <a:gd name="connsiteY3" fmla="*/ 0 h 38121"/>
                  <a:gd name="connsiteX4" fmla="*/ 38121 w 38121"/>
                  <a:gd name="connsiteY4" fmla="*/ 19061 h 3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21" h="38121">
                    <a:moveTo>
                      <a:pt x="38121" y="19061"/>
                    </a:moveTo>
                    <a:cubicBezTo>
                      <a:pt x="38121" y="29588"/>
                      <a:pt x="29588" y="38121"/>
                      <a:pt x="19061" y="38121"/>
                    </a:cubicBezTo>
                    <a:cubicBezTo>
                      <a:pt x="8534" y="38121"/>
                      <a:pt x="0" y="29588"/>
                      <a:pt x="0" y="19061"/>
                    </a:cubicBezTo>
                    <a:cubicBezTo>
                      <a:pt x="0" y="8534"/>
                      <a:pt x="8534" y="0"/>
                      <a:pt x="19061" y="0"/>
                    </a:cubicBezTo>
                    <a:cubicBezTo>
                      <a:pt x="29588" y="0"/>
                      <a:pt x="38121" y="8534"/>
                      <a:pt x="38121" y="19061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3" name="Figura a mano libera: forma 26">
                <a:extLst>
                  <a:ext uri="{FF2B5EF4-FFF2-40B4-BE49-F238E27FC236}">
                    <a16:creationId xmlns:a16="http://schemas.microsoft.com/office/drawing/2014/main" id="{66777F75-52BB-4720-9D72-A5AB271430C0}"/>
                  </a:ext>
                </a:extLst>
              </p:cNvPr>
              <p:cNvSpPr/>
              <p:nvPr/>
            </p:nvSpPr>
            <p:spPr>
              <a:xfrm>
                <a:off x="9654363" y="2250615"/>
                <a:ext cx="188223" cy="144741"/>
              </a:xfrm>
              <a:custGeom>
                <a:avLst/>
                <a:gdLst>
                  <a:gd name="connsiteX0" fmla="*/ 144742 w 188223"/>
                  <a:gd name="connsiteY0" fmla="*/ 5956 h 144741"/>
                  <a:gd name="connsiteX1" fmla="*/ 126277 w 188223"/>
                  <a:gd name="connsiteY1" fmla="*/ 38717 h 144741"/>
                  <a:gd name="connsiteX2" fmla="*/ 124490 w 188223"/>
                  <a:gd name="connsiteY2" fmla="*/ 39908 h 144741"/>
                  <a:gd name="connsiteX3" fmla="*/ 122703 w 188223"/>
                  <a:gd name="connsiteY3" fmla="*/ 38717 h 144741"/>
                  <a:gd name="connsiteX4" fmla="*/ 104238 w 188223"/>
                  <a:gd name="connsiteY4" fmla="*/ 5956 h 144741"/>
                  <a:gd name="connsiteX5" fmla="*/ 60756 w 188223"/>
                  <a:gd name="connsiteY5" fmla="*/ 18465 h 144741"/>
                  <a:gd name="connsiteX6" fmla="*/ 0 w 188223"/>
                  <a:gd name="connsiteY6" fmla="*/ 0 h 144741"/>
                  <a:gd name="connsiteX7" fmla="*/ 0 w 188223"/>
                  <a:gd name="connsiteY7" fmla="*/ 122703 h 144741"/>
                  <a:gd name="connsiteX8" fmla="*/ 62543 w 188223"/>
                  <a:gd name="connsiteY8" fmla="*/ 141168 h 144741"/>
                  <a:gd name="connsiteX9" fmla="*/ 123894 w 188223"/>
                  <a:gd name="connsiteY9" fmla="*/ 123894 h 144741"/>
                  <a:gd name="connsiteX10" fmla="*/ 188224 w 188223"/>
                  <a:gd name="connsiteY10" fmla="*/ 144742 h 144741"/>
                  <a:gd name="connsiteX11" fmla="*/ 188224 w 188223"/>
                  <a:gd name="connsiteY11" fmla="*/ 19656 h 144741"/>
                  <a:gd name="connsiteX12" fmla="*/ 144742 w 188223"/>
                  <a:gd name="connsiteY12" fmla="*/ 5956 h 144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223" h="144741">
                    <a:moveTo>
                      <a:pt x="144742" y="5956"/>
                    </a:moveTo>
                    <a:lnTo>
                      <a:pt x="126277" y="38717"/>
                    </a:lnTo>
                    <a:cubicBezTo>
                      <a:pt x="125681" y="39313"/>
                      <a:pt x="125086" y="39908"/>
                      <a:pt x="124490" y="39908"/>
                    </a:cubicBezTo>
                    <a:cubicBezTo>
                      <a:pt x="123894" y="39908"/>
                      <a:pt x="123299" y="39313"/>
                      <a:pt x="122703" y="38717"/>
                    </a:cubicBezTo>
                    <a:lnTo>
                      <a:pt x="104238" y="5956"/>
                    </a:lnTo>
                    <a:lnTo>
                      <a:pt x="60756" y="18465"/>
                    </a:lnTo>
                    <a:lnTo>
                      <a:pt x="0" y="0"/>
                    </a:lnTo>
                    <a:lnTo>
                      <a:pt x="0" y="122703"/>
                    </a:lnTo>
                    <a:lnTo>
                      <a:pt x="62543" y="141168"/>
                    </a:lnTo>
                    <a:lnTo>
                      <a:pt x="123894" y="123894"/>
                    </a:lnTo>
                    <a:lnTo>
                      <a:pt x="188224" y="144742"/>
                    </a:lnTo>
                    <a:lnTo>
                      <a:pt x="188224" y="19656"/>
                    </a:lnTo>
                    <a:lnTo>
                      <a:pt x="144742" y="5956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4" name="Figura a mano libera: forma 27">
                <a:extLst>
                  <a:ext uri="{FF2B5EF4-FFF2-40B4-BE49-F238E27FC236}">
                    <a16:creationId xmlns:a16="http://schemas.microsoft.com/office/drawing/2014/main" id="{BAF81C4D-542B-488C-9059-E0FE030360FB}"/>
                  </a:ext>
                </a:extLst>
              </p:cNvPr>
              <p:cNvSpPr/>
              <p:nvPr/>
            </p:nvSpPr>
            <p:spPr>
              <a:xfrm>
                <a:off x="9746688" y="2195816"/>
                <a:ext cx="65520" cy="94707"/>
              </a:xfrm>
              <a:custGeom>
                <a:avLst/>
                <a:gdLst>
                  <a:gd name="connsiteX0" fmla="*/ 32165 w 65520"/>
                  <a:gd name="connsiteY0" fmla="*/ 0 h 94707"/>
                  <a:gd name="connsiteX1" fmla="*/ 0 w 65520"/>
                  <a:gd name="connsiteY1" fmla="*/ 31569 h 94707"/>
                  <a:gd name="connsiteX2" fmla="*/ 4170 w 65520"/>
                  <a:gd name="connsiteY2" fmla="*/ 46460 h 94707"/>
                  <a:gd name="connsiteX3" fmla="*/ 30974 w 65520"/>
                  <a:gd name="connsiteY3" fmla="*/ 93516 h 94707"/>
                  <a:gd name="connsiteX4" fmla="*/ 32761 w 65520"/>
                  <a:gd name="connsiteY4" fmla="*/ 94708 h 94707"/>
                  <a:gd name="connsiteX5" fmla="*/ 34547 w 65520"/>
                  <a:gd name="connsiteY5" fmla="*/ 93516 h 94707"/>
                  <a:gd name="connsiteX6" fmla="*/ 61351 w 65520"/>
                  <a:gd name="connsiteY6" fmla="*/ 46460 h 94707"/>
                  <a:gd name="connsiteX7" fmla="*/ 65521 w 65520"/>
                  <a:gd name="connsiteY7" fmla="*/ 31569 h 94707"/>
                  <a:gd name="connsiteX8" fmla="*/ 32165 w 65520"/>
                  <a:gd name="connsiteY8" fmla="*/ 0 h 9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520" h="94707">
                    <a:moveTo>
                      <a:pt x="32165" y="0"/>
                    </a:moveTo>
                    <a:cubicBezTo>
                      <a:pt x="14296" y="0"/>
                      <a:pt x="0" y="14295"/>
                      <a:pt x="0" y="31569"/>
                    </a:cubicBezTo>
                    <a:cubicBezTo>
                      <a:pt x="0" y="36930"/>
                      <a:pt x="1191" y="41695"/>
                      <a:pt x="4170" y="46460"/>
                    </a:cubicBezTo>
                    <a:lnTo>
                      <a:pt x="30974" y="93516"/>
                    </a:lnTo>
                    <a:cubicBezTo>
                      <a:pt x="31569" y="94112"/>
                      <a:pt x="32165" y="94708"/>
                      <a:pt x="32761" y="94708"/>
                    </a:cubicBezTo>
                    <a:cubicBezTo>
                      <a:pt x="33356" y="94708"/>
                      <a:pt x="33952" y="94112"/>
                      <a:pt x="34547" y="93516"/>
                    </a:cubicBezTo>
                    <a:lnTo>
                      <a:pt x="61351" y="46460"/>
                    </a:lnTo>
                    <a:cubicBezTo>
                      <a:pt x="63734" y="41695"/>
                      <a:pt x="65521" y="36930"/>
                      <a:pt x="65521" y="31569"/>
                    </a:cubicBezTo>
                    <a:cubicBezTo>
                      <a:pt x="64330" y="13700"/>
                      <a:pt x="50034" y="0"/>
                      <a:pt x="32165" y="0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31384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831709"/>
              <a:ext cx="1985231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it-IT" sz="1100" dirty="0">
                  <a:solidFill>
                    <a:srgbClr val="313840"/>
                  </a:solidFill>
                  <a:latin typeface="+mj-lt"/>
                </a:rPr>
                <a:t>Alimenti, ristorazione e buoni pasto</a:t>
              </a:r>
            </a:p>
          </p:txBody>
        </p:sp>
        <p:pic>
          <p:nvPicPr>
            <p:cNvPr id="46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  <p:sp>
          <p:nvSpPr>
            <p:cNvPr id="48" name="CasellaDiTesto 47">
              <a:extLst>
                <a:ext uri="{FF2B5EF4-FFF2-40B4-BE49-F238E27FC236}">
                  <a16:creationId xmlns:a16="http://schemas.microsoft.com/office/drawing/2014/main" id="{C6BF1491-F2C2-4EA8-9818-DBEA7D41BD8D}"/>
                </a:ext>
              </a:extLst>
            </p:cNvPr>
            <p:cNvSpPr txBox="1"/>
            <p:nvPr/>
          </p:nvSpPr>
          <p:spPr>
            <a:xfrm>
              <a:off x="7722964" y="5991150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Modalità di acquisto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Ordine diretto</a:t>
              </a:r>
            </a:p>
          </p:txBody>
        </p:sp>
      </p:grpSp>
      <p:grpSp>
        <p:nvGrpSpPr>
          <p:cNvPr id="49" name="Gruppo 48">
            <a:extLst>
              <a:ext uri="{FF2B5EF4-FFF2-40B4-BE49-F238E27FC236}">
                <a16:creationId xmlns:a16="http://schemas.microsoft.com/office/drawing/2014/main" id="{127D0AC6-EDBF-47B4-A8C1-7BC90532924C}"/>
              </a:ext>
            </a:extLst>
          </p:cNvPr>
          <p:cNvGrpSpPr/>
          <p:nvPr/>
        </p:nvGrpSpPr>
        <p:grpSpPr>
          <a:xfrm>
            <a:off x="9185145" y="819399"/>
            <a:ext cx="1187164" cy="246221"/>
            <a:chOff x="8963365" y="939299"/>
            <a:chExt cx="1187164" cy="246221"/>
          </a:xfrm>
        </p:grpSpPr>
        <p:sp>
          <p:nvSpPr>
            <p:cNvPr id="50" name="Rettangolo con angoli arrotondati 40">
              <a:extLst>
                <a:ext uri="{FF2B5EF4-FFF2-40B4-BE49-F238E27FC236}">
                  <a16:creationId xmlns:a16="http://schemas.microsoft.com/office/drawing/2014/main" id="{D4804F26-F6AB-467C-9C87-FA973FE944A8}"/>
                </a:ext>
              </a:extLst>
            </p:cNvPr>
            <p:cNvSpPr/>
            <p:nvPr/>
          </p:nvSpPr>
          <p:spPr>
            <a:xfrm>
              <a:off x="8964803" y="956523"/>
              <a:ext cx="1185726" cy="223917"/>
            </a:xfrm>
            <a:prstGeom prst="roundRect">
              <a:avLst>
                <a:gd name="adj" fmla="val 27051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00" b="1" dirty="0">
                <a:highlight>
                  <a:srgbClr val="956B9C"/>
                </a:highlight>
              </a:endParaRPr>
            </a:p>
          </p:txBody>
        </p:sp>
        <p:grpSp>
          <p:nvGrpSpPr>
            <p:cNvPr id="51" name="Gruppo 50">
              <a:extLst>
                <a:ext uri="{FF2B5EF4-FFF2-40B4-BE49-F238E27FC236}">
                  <a16:creationId xmlns:a16="http://schemas.microsoft.com/office/drawing/2014/main" id="{827517FF-9ADD-44F4-B416-6D96B0F2F7EB}"/>
                </a:ext>
              </a:extLst>
            </p:cNvPr>
            <p:cNvGrpSpPr/>
            <p:nvPr/>
          </p:nvGrpSpPr>
          <p:grpSpPr>
            <a:xfrm>
              <a:off x="8963365" y="939299"/>
              <a:ext cx="1147699" cy="246221"/>
              <a:chOff x="9019760" y="985639"/>
              <a:chExt cx="1147699" cy="246221"/>
            </a:xfrm>
          </p:grpSpPr>
          <p:sp>
            <p:nvSpPr>
              <p:cNvPr id="56" name="CasellaDiTesto 55">
                <a:hlinkClick r:id="rId5"/>
                <a:extLst>
                  <a:ext uri="{FF2B5EF4-FFF2-40B4-BE49-F238E27FC236}">
                    <a16:creationId xmlns:a16="http://schemas.microsoft.com/office/drawing/2014/main" id="{ED241774-3CFA-424A-B7F0-7835928C6B2C}"/>
                  </a:ext>
                </a:extLst>
              </p:cNvPr>
              <p:cNvSpPr txBox="1"/>
              <p:nvPr/>
            </p:nvSpPr>
            <p:spPr>
              <a:xfrm>
                <a:off x="9019760" y="985639"/>
                <a:ext cx="114769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it-IT" sz="1000" b="1" dirty="0">
                    <a:solidFill>
                      <a:srgbClr val="8ADB53"/>
                    </a:solidFill>
                  </a:rPr>
                  <a:t>ACQUISTI VERDI</a:t>
                </a:r>
              </a:p>
            </p:txBody>
          </p:sp>
          <p:grpSp>
            <p:nvGrpSpPr>
              <p:cNvPr id="57" name="Elemento grafico 54">
                <a:extLst>
                  <a:ext uri="{FF2B5EF4-FFF2-40B4-BE49-F238E27FC236}">
                    <a16:creationId xmlns:a16="http://schemas.microsoft.com/office/drawing/2014/main" id="{DAC3E1BE-A610-45B6-821B-9E0953F5E0CB}"/>
                  </a:ext>
                </a:extLst>
              </p:cNvPr>
              <p:cNvGrpSpPr/>
              <p:nvPr/>
            </p:nvGrpSpPr>
            <p:grpSpPr>
              <a:xfrm>
                <a:off x="10012935" y="1061795"/>
                <a:ext cx="107228" cy="107228"/>
                <a:chOff x="5020713" y="3716970"/>
                <a:chExt cx="293923" cy="293923"/>
              </a:xfrm>
            </p:grpSpPr>
            <p:sp>
              <p:nvSpPr>
                <p:cNvPr id="58" name="Figura a mano libera: forma 44">
                  <a:extLst>
                    <a:ext uri="{FF2B5EF4-FFF2-40B4-BE49-F238E27FC236}">
                      <a16:creationId xmlns:a16="http://schemas.microsoft.com/office/drawing/2014/main" id="{53260E42-77E9-4DEE-8838-3A92FC315103}"/>
                    </a:ext>
                  </a:extLst>
                </p:cNvPr>
                <p:cNvSpPr/>
                <p:nvPr/>
              </p:nvSpPr>
              <p:spPr>
                <a:xfrm>
                  <a:off x="5020713" y="3716970"/>
                  <a:ext cx="293923" cy="293923"/>
                </a:xfrm>
                <a:custGeom>
                  <a:avLst/>
                  <a:gdLst>
                    <a:gd name="connsiteX0" fmla="*/ 3969 w 293923"/>
                    <a:gd name="connsiteY0" fmla="*/ 289955 h 293923"/>
                    <a:gd name="connsiteX1" fmla="*/ 229480 w 293923"/>
                    <a:gd name="connsiteY1" fmla="*/ 229480 h 293923"/>
                    <a:gd name="connsiteX2" fmla="*/ 289955 w 293923"/>
                    <a:gd name="connsiteY2" fmla="*/ 3969 h 293923"/>
                    <a:gd name="connsiteX3" fmla="*/ 64444 w 293923"/>
                    <a:gd name="connsiteY3" fmla="*/ 64444 h 293923"/>
                    <a:gd name="connsiteX4" fmla="*/ 3969 w 293923"/>
                    <a:gd name="connsiteY4" fmla="*/ 289955 h 293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923" h="293923">
                      <a:moveTo>
                        <a:pt x="3969" y="289955"/>
                      </a:moveTo>
                      <a:cubicBezTo>
                        <a:pt x="3969" y="289955"/>
                        <a:pt x="141875" y="317084"/>
                        <a:pt x="229480" y="229480"/>
                      </a:cubicBezTo>
                      <a:cubicBezTo>
                        <a:pt x="317084" y="141875"/>
                        <a:pt x="289955" y="3969"/>
                        <a:pt x="289955" y="3969"/>
                      </a:cubicBezTo>
                      <a:cubicBezTo>
                        <a:pt x="289955" y="3969"/>
                        <a:pt x="152048" y="-23161"/>
                        <a:pt x="64444" y="64444"/>
                      </a:cubicBezTo>
                      <a:cubicBezTo>
                        <a:pt x="-23161" y="152048"/>
                        <a:pt x="3969" y="289955"/>
                        <a:pt x="3969" y="289955"/>
                      </a:cubicBezTo>
                      <a:close/>
                    </a:path>
                  </a:pathLst>
                </a:custGeom>
                <a:solidFill>
                  <a:srgbClr val="C3EA21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  <p:sp>
              <p:nvSpPr>
                <p:cNvPr id="60" name="Figura a mano libera: forma 45">
                  <a:extLst>
                    <a:ext uri="{FF2B5EF4-FFF2-40B4-BE49-F238E27FC236}">
                      <a16:creationId xmlns:a16="http://schemas.microsoft.com/office/drawing/2014/main" id="{EC75E150-09C6-4637-87B4-429398AE9505}"/>
                    </a:ext>
                  </a:extLst>
                </p:cNvPr>
                <p:cNvSpPr/>
                <p:nvPr/>
              </p:nvSpPr>
              <p:spPr>
                <a:xfrm>
                  <a:off x="5024679" y="3720931"/>
                  <a:ext cx="289954" cy="289954"/>
                </a:xfrm>
                <a:custGeom>
                  <a:avLst/>
                  <a:gdLst>
                    <a:gd name="connsiteX0" fmla="*/ 0 w 289954"/>
                    <a:gd name="connsiteY0" fmla="*/ 285986 h 289954"/>
                    <a:gd name="connsiteX1" fmla="*/ 225511 w 289954"/>
                    <a:gd name="connsiteY1" fmla="*/ 225511 h 289954"/>
                    <a:gd name="connsiteX2" fmla="*/ 285986 w 289954"/>
                    <a:gd name="connsiteY2" fmla="*/ 0 h 289954"/>
                    <a:gd name="connsiteX3" fmla="*/ 0 w 289954"/>
                    <a:gd name="connsiteY3" fmla="*/ 285986 h 289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954" h="289954">
                      <a:moveTo>
                        <a:pt x="0" y="285986"/>
                      </a:moveTo>
                      <a:cubicBezTo>
                        <a:pt x="0" y="285986"/>
                        <a:pt x="137906" y="313115"/>
                        <a:pt x="225511" y="225511"/>
                      </a:cubicBezTo>
                      <a:cubicBezTo>
                        <a:pt x="313115" y="137906"/>
                        <a:pt x="285986" y="0"/>
                        <a:pt x="285986" y="0"/>
                      </a:cubicBezTo>
                      <a:lnTo>
                        <a:pt x="0" y="285986"/>
                      </a:lnTo>
                      <a:close/>
                    </a:path>
                  </a:pathLst>
                </a:custGeom>
                <a:solidFill>
                  <a:srgbClr val="8ADB53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</p:grpSp>
        </p:grpSp>
      </p:grpSp>
      <p:sp>
        <p:nvSpPr>
          <p:cNvPr id="63" name="Rettangolo con angoli arrotondati 2">
            <a:hlinkClick r:id="rId6"/>
            <a:extLst>
              <a:ext uri="{FF2B5EF4-FFF2-40B4-BE49-F238E27FC236}">
                <a16:creationId xmlns:a16="http://schemas.microsoft.com/office/drawing/2014/main" id="{82E00F06-4CAC-43BE-88CB-D27F8ED2CDA1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AAB9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CONVENZIONI</a:t>
            </a:r>
            <a:endParaRPr lang="it-IT" sz="1000" b="1" dirty="0">
              <a:highlight>
                <a:srgbClr val="956B9C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28376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BDAAEA4E-00A8-414B-913B-618DBB0F0C57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AAB964"/>
          </a:solidFill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B2B207C1-8AAC-43F9-9C25-71DFE1011DAD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AA95B28-CBBF-483B-B70A-ECE5DC4746F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46741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3084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56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Lombardia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04/06/2021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03/03/2023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DAY RISTOSERVICE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204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Piemonte, Valle d'Aosta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04/06/2021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03/03/2023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DAY RISTOSERVICE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598808"/>
                  </a:ext>
                </a:extLst>
              </a:tr>
              <a:tr h="345204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Veneto, Friuli Venezia Giulia, Trentino Alto Adige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29/04/2022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28/10/2023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YES TICKET S.r.l.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146628"/>
                  </a:ext>
                </a:extLst>
              </a:tr>
              <a:tr h="345204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Liguria, Sardegna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04/06/2021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03/03/2023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DAY RISTOSERVICE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928779"/>
                  </a:ext>
                </a:extLst>
              </a:tr>
              <a:tr h="345204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Toscana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29/04/2022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28/10/2023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REPAS LUNCH COUPON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576135"/>
                  </a:ext>
                </a:extLst>
              </a:tr>
              <a:tr h="345204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Emilia Romagna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04/06/2021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03/03/2023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REPAS LUNCH COUPON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60562"/>
                  </a:ext>
                </a:extLst>
              </a:tr>
              <a:tr h="345204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indent="0" algn="l"/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Lazio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01/07/2021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31/03/2023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REPAS LUNCH COUPON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800617"/>
                  </a:ext>
                </a:extLst>
              </a:tr>
              <a:tr h="345204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Marche, Abruzzo, Molise, Umbria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01/07/2021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31/03/2023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EDENRED ITALIA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691936"/>
                  </a:ext>
                </a:extLst>
              </a:tr>
              <a:tr h="345204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Campania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21/05/2021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20/02/2023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EDENRED ITALIA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667651"/>
                  </a:ext>
                </a:extLst>
              </a:tr>
              <a:tr h="346225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indent="0" algn="l"/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Puglia, Basilicata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21/05/2021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18/02/2023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DAY RISTOSERVICE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7606834"/>
                  </a:ext>
                </a:extLst>
              </a:tr>
              <a:tr h="345204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Calabria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21/05/2021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20/02/2023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EP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995078"/>
                  </a:ext>
                </a:extLst>
              </a:tr>
              <a:tr h="223873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Sicilia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21/05/2021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20/02/2023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EDENRED ITALIA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181854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>
                <a:solidFill>
                  <a:srgbClr val="313840"/>
                </a:solidFill>
              </a:rPr>
              <a:t>15</a:t>
            </a:r>
            <a:endParaRPr lang="it-IT" sz="1200" dirty="0">
              <a:solidFill>
                <a:srgbClr val="313840"/>
              </a:solidFill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139BA4FC-CBFF-45B1-BA6B-0FA764ECD9CE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6" name="Picture 14" descr="Anteprima immagine">
            <a:extLst>
              <a:ext uri="{FF2B5EF4-FFF2-40B4-BE49-F238E27FC236}">
                <a16:creationId xmlns:a16="http://schemas.microsoft.com/office/drawing/2014/main" id="{0D610A50-0AC6-499C-96DC-FCE83D34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07606FB9-E848-4B53-8B5E-6B85F174EC92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8" name="Picture 8" descr="Anteprima immagine">
            <a:extLst>
              <a:ext uri="{FF2B5EF4-FFF2-40B4-BE49-F238E27FC236}">
                <a16:creationId xmlns:a16="http://schemas.microsoft.com/office/drawing/2014/main" id="{8EA4C73E-EC0D-4C68-B794-308AA8368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8099AE85-A6D8-44D3-BAFD-7B648E3E9C27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4">
            <a:extLst>
              <a:ext uri="{FF2B5EF4-FFF2-40B4-BE49-F238E27FC236}">
                <a16:creationId xmlns:a16="http://schemas.microsoft.com/office/drawing/2014/main" id="{3181153A-C18B-45D6-BE40-3195F8E0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5A17DB21-E964-4FEB-BAD7-3DC6CDB9F8EB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10" descr="Anteprima immagine">
            <a:extLst>
              <a:ext uri="{FF2B5EF4-FFF2-40B4-BE49-F238E27FC236}">
                <a16:creationId xmlns:a16="http://schemas.microsoft.com/office/drawing/2014/main" id="{53DD6E3A-F5B9-4E7D-AB6A-68BE28174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2A2FB428-9FD8-4A64-8352-8D8F50001320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18" descr="Anteprima immagine">
            <a:extLst>
              <a:ext uri="{FF2B5EF4-FFF2-40B4-BE49-F238E27FC236}">
                <a16:creationId xmlns:a16="http://schemas.microsoft.com/office/drawing/2014/main" id="{F70D1AD9-4787-4244-BA84-CB880F3CF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EEB40AF9-1E22-4E86-9A0E-9438891183F0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12" descr="Anteprima immagine">
            <a:extLst>
              <a:ext uri="{FF2B5EF4-FFF2-40B4-BE49-F238E27FC236}">
                <a16:creationId xmlns:a16="http://schemas.microsoft.com/office/drawing/2014/main" id="{A2A350AE-FD4A-431A-BB33-E125A8189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FCF39117-7228-4EE8-90F6-0F3DC976A154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0" name="Picture 16" descr="Anteprima immagine">
            <a:extLst>
              <a:ext uri="{FF2B5EF4-FFF2-40B4-BE49-F238E27FC236}">
                <a16:creationId xmlns:a16="http://schemas.microsoft.com/office/drawing/2014/main" id="{4F46DAE9-7977-410E-AC0E-D798567C2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CA864338-AF76-42B3-923A-48761EF4316B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grpSp>
        <p:nvGrpSpPr>
          <p:cNvPr id="72" name="Elemento grafico 24">
            <a:extLst>
              <a:ext uri="{FF2B5EF4-FFF2-40B4-BE49-F238E27FC236}">
                <a16:creationId xmlns:a16="http://schemas.microsoft.com/office/drawing/2014/main" id="{4E529F69-36B5-43BF-8E16-C52B862D7819}"/>
              </a:ext>
            </a:extLst>
          </p:cNvPr>
          <p:cNvGrpSpPr/>
          <p:nvPr/>
        </p:nvGrpSpPr>
        <p:grpSpPr>
          <a:xfrm>
            <a:off x="1128732" y="1161498"/>
            <a:ext cx="188223" cy="199541"/>
            <a:chOff x="9654363" y="2195816"/>
            <a:chExt cx="188223" cy="199541"/>
          </a:xfrm>
          <a:noFill/>
        </p:grpSpPr>
        <p:sp>
          <p:nvSpPr>
            <p:cNvPr id="73" name="Figura a mano libera: forma 20">
              <a:extLst>
                <a:ext uri="{FF2B5EF4-FFF2-40B4-BE49-F238E27FC236}">
                  <a16:creationId xmlns:a16="http://schemas.microsoft.com/office/drawing/2014/main" id="{BA07A60E-2FBD-42E9-84CB-ACDE026F84F4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4" name="Figura a mano libera: forma 21">
              <a:extLst>
                <a:ext uri="{FF2B5EF4-FFF2-40B4-BE49-F238E27FC236}">
                  <a16:creationId xmlns:a16="http://schemas.microsoft.com/office/drawing/2014/main" id="{7ED49B3E-1056-442C-9A3B-BD338623EDB5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5" name="Figura a mano libera: forma 22">
              <a:extLst>
                <a:ext uri="{FF2B5EF4-FFF2-40B4-BE49-F238E27FC236}">
                  <a16:creationId xmlns:a16="http://schemas.microsoft.com/office/drawing/2014/main" id="{C54411D1-947D-494E-A7D4-9F24FE551F3C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6" name="Figura a mano libera: forma 23">
              <a:extLst>
                <a:ext uri="{FF2B5EF4-FFF2-40B4-BE49-F238E27FC236}">
                  <a16:creationId xmlns:a16="http://schemas.microsoft.com/office/drawing/2014/main" id="{02ABC694-05A6-4CC4-B66D-BC4BDCC2A232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7" name="Figura a mano libera: forma 24">
              <a:extLst>
                <a:ext uri="{FF2B5EF4-FFF2-40B4-BE49-F238E27FC236}">
                  <a16:creationId xmlns:a16="http://schemas.microsoft.com/office/drawing/2014/main" id="{37908BCC-DC7F-4546-A0AA-24818433AB7F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8" name="Figura a mano libera: forma 25">
              <a:extLst>
                <a:ext uri="{FF2B5EF4-FFF2-40B4-BE49-F238E27FC236}">
                  <a16:creationId xmlns:a16="http://schemas.microsoft.com/office/drawing/2014/main" id="{41277142-C2A7-4E67-8083-9AB24E403FEC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9" name="Figura a mano libera: forma 26">
              <a:extLst>
                <a:ext uri="{FF2B5EF4-FFF2-40B4-BE49-F238E27FC236}">
                  <a16:creationId xmlns:a16="http://schemas.microsoft.com/office/drawing/2014/main" id="{C556BDD9-EC0F-4CC1-A651-E60A8C371E95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0" name="Figura a mano libera: forma 27">
              <a:extLst>
                <a:ext uri="{FF2B5EF4-FFF2-40B4-BE49-F238E27FC236}">
                  <a16:creationId xmlns:a16="http://schemas.microsoft.com/office/drawing/2014/main" id="{FF8D9C92-2493-4810-8E36-F5249CE1429E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FF282027-FB15-4D98-963A-7007E7B816CC}"/>
              </a:ext>
            </a:extLst>
          </p:cNvPr>
          <p:cNvSpPr txBox="1"/>
          <p:nvPr/>
        </p:nvSpPr>
        <p:spPr>
          <a:xfrm>
            <a:off x="1351588" y="1160523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GEOGRAFICI</a:t>
            </a:r>
            <a:endParaRPr lang="it-IT" sz="1000" b="1" dirty="0"/>
          </a:p>
        </p:txBody>
      </p:sp>
      <p:pic>
        <p:nvPicPr>
          <p:cNvPr id="44" name="Picture 4">
            <a:extLst>
              <a:ext uri="{FF2B5EF4-FFF2-40B4-BE49-F238E27FC236}">
                <a16:creationId xmlns:a16="http://schemas.microsoft.com/office/drawing/2014/main" id="{3181153A-C18B-45D6-BE40-3195F8E0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58" y="197707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>
            <a:extLst>
              <a:ext uri="{FF2B5EF4-FFF2-40B4-BE49-F238E27FC236}">
                <a16:creationId xmlns:a16="http://schemas.microsoft.com/office/drawing/2014/main" id="{3181153A-C18B-45D6-BE40-3195F8E0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58" y="2363076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>
            <a:extLst>
              <a:ext uri="{FF2B5EF4-FFF2-40B4-BE49-F238E27FC236}">
                <a16:creationId xmlns:a16="http://schemas.microsoft.com/office/drawing/2014/main" id="{3181153A-C18B-45D6-BE40-3195F8E0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58" y="306685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">
            <a:extLst>
              <a:ext uri="{FF2B5EF4-FFF2-40B4-BE49-F238E27FC236}">
                <a16:creationId xmlns:a16="http://schemas.microsoft.com/office/drawing/2014/main" id="{3181153A-C18B-45D6-BE40-3195F8E0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58" y="5302926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>
            <a:extLst>
              <a:ext uri="{FF2B5EF4-FFF2-40B4-BE49-F238E27FC236}">
                <a16:creationId xmlns:a16="http://schemas.microsoft.com/office/drawing/2014/main" id="{3181153A-C18B-45D6-BE40-3195F8E0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58" y="456782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>
            <a:extLst>
              <a:ext uri="{FF2B5EF4-FFF2-40B4-BE49-F238E27FC236}">
                <a16:creationId xmlns:a16="http://schemas.microsoft.com/office/drawing/2014/main" id="{3181153A-C18B-45D6-BE40-3195F8E0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58" y="492590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>
            <a:extLst>
              <a:ext uri="{FF2B5EF4-FFF2-40B4-BE49-F238E27FC236}">
                <a16:creationId xmlns:a16="http://schemas.microsoft.com/office/drawing/2014/main" id="{3181153A-C18B-45D6-BE40-3195F8E0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58" y="271869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>
            <a:extLst>
              <a:ext uri="{FF2B5EF4-FFF2-40B4-BE49-F238E27FC236}">
                <a16:creationId xmlns:a16="http://schemas.microsoft.com/office/drawing/2014/main" id="{3181153A-C18B-45D6-BE40-3195F8E0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58" y="3446962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>
            <a:extLst>
              <a:ext uri="{FF2B5EF4-FFF2-40B4-BE49-F238E27FC236}">
                <a16:creationId xmlns:a16="http://schemas.microsoft.com/office/drawing/2014/main" id="{3181153A-C18B-45D6-BE40-3195F8E0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58" y="417942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>
            <a:extLst>
              <a:ext uri="{FF2B5EF4-FFF2-40B4-BE49-F238E27FC236}">
                <a16:creationId xmlns:a16="http://schemas.microsoft.com/office/drawing/2014/main" id="{3181153A-C18B-45D6-BE40-3195F8E0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58" y="601972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>
            <a:extLst>
              <a:ext uri="{FF2B5EF4-FFF2-40B4-BE49-F238E27FC236}">
                <a16:creationId xmlns:a16="http://schemas.microsoft.com/office/drawing/2014/main" id="{3181153A-C18B-45D6-BE40-3195F8E0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720" y="3802402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>
            <a:extLst>
              <a:ext uri="{FF2B5EF4-FFF2-40B4-BE49-F238E27FC236}">
                <a16:creationId xmlns:a16="http://schemas.microsoft.com/office/drawing/2014/main" id="{3181153A-C18B-45D6-BE40-3195F8E0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58" y="564746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627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/>
              <a:t>Buoni pasto 9 (3/3)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14521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2588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kumimoji="0" lang="it-IT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155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Lotto accessorio NORD: Lotto 1 (Lombardia); Lotto 2 (Piemonte e Valle d'Aosta); Lotto 3 (Veneto, Friuli VG, Trentino AA); Lotto 4 (Liguria, Sardegna); Lotto 5 (Toscana); Lotto 6 (Emilia Romagna)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EP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192421"/>
                  </a:ext>
                </a:extLst>
              </a:tr>
              <a:tr h="301896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Lotto accessorio CENTRO: Lotto 7 (Lazio); Lotto 8 (Marche, Abruzzo, Molise, Umbria)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EP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045277"/>
                  </a:ext>
                </a:extLst>
              </a:tr>
              <a:tr h="301896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Lotto accessorio SUD: Lotto 9 (Campania); Lotto 10 (Puglia, Basilicata); Lotto 11 (Calabria); Lotto 12 (Sicilia)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EP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>
                <a:solidFill>
                  <a:srgbClr val="313840"/>
                </a:solidFill>
              </a:rPr>
              <a:t>15</a:t>
            </a:r>
            <a:endParaRPr lang="it-IT" sz="1200" dirty="0">
              <a:solidFill>
                <a:srgbClr val="313840"/>
              </a:solidFill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AAB964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37" name="Picture 8" descr="Anteprima immagine">
            <a:extLst>
              <a:ext uri="{FF2B5EF4-FFF2-40B4-BE49-F238E27FC236}">
                <a16:creationId xmlns:a16="http://schemas.microsoft.com/office/drawing/2014/main" id="{225420A3-2B07-456A-BB9A-4BD1FE478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672" y="201899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Anteprima immagine">
            <a:extLst>
              <a:ext uri="{FF2B5EF4-FFF2-40B4-BE49-F238E27FC236}">
                <a16:creationId xmlns:a16="http://schemas.microsoft.com/office/drawing/2014/main" id="{225420A3-2B07-456A-BB9A-4BD1FE478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672" y="243221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Anteprima immagine">
            <a:extLst>
              <a:ext uri="{FF2B5EF4-FFF2-40B4-BE49-F238E27FC236}">
                <a16:creationId xmlns:a16="http://schemas.microsoft.com/office/drawing/2014/main" id="{225420A3-2B07-456A-BB9A-4BD1FE478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672" y="2785224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B256831C-2A05-4E81-962B-43107BE3DE21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2" name="Picture 14" descr="Anteprima immagine">
            <a:extLst>
              <a:ext uri="{FF2B5EF4-FFF2-40B4-BE49-F238E27FC236}">
                <a16:creationId xmlns:a16="http://schemas.microsoft.com/office/drawing/2014/main" id="{8BAB6E34-62D2-4D49-884D-CE16C8646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4E6FCCC6-2167-4D25-8ED0-835DD3C8F90E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8" name="Picture 8" descr="Anteprima immagine">
            <a:extLst>
              <a:ext uri="{FF2B5EF4-FFF2-40B4-BE49-F238E27FC236}">
                <a16:creationId xmlns:a16="http://schemas.microsoft.com/office/drawing/2014/main" id="{C563F36F-D3DB-4A18-A7A3-346B6FEBE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7C156F23-08B1-4E12-8045-AA1221B651D1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8" name="Picture 4">
            <a:extLst>
              <a:ext uri="{FF2B5EF4-FFF2-40B4-BE49-F238E27FC236}">
                <a16:creationId xmlns:a16="http://schemas.microsoft.com/office/drawing/2014/main" id="{2BADA82F-4206-4F5B-9793-E4F92167E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5F7E291B-A7D8-4391-8A17-9BFCBD87F5F3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0" name="Picture 10" descr="Anteprima immagine">
            <a:extLst>
              <a:ext uri="{FF2B5EF4-FFF2-40B4-BE49-F238E27FC236}">
                <a16:creationId xmlns:a16="http://schemas.microsoft.com/office/drawing/2014/main" id="{CFDCF901-5C15-4F9D-A016-888945626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1133161A-F38D-4BA4-AAD6-CAF772DAC66A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2" name="Picture 18" descr="Anteprima immagine">
            <a:extLst>
              <a:ext uri="{FF2B5EF4-FFF2-40B4-BE49-F238E27FC236}">
                <a16:creationId xmlns:a16="http://schemas.microsoft.com/office/drawing/2014/main" id="{D82161C9-C7B2-4A65-8D9C-770B94E57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7FB9EC0D-76D1-4150-8487-A761682D4275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4" name="Picture 12" descr="Anteprima immagine">
            <a:extLst>
              <a:ext uri="{FF2B5EF4-FFF2-40B4-BE49-F238E27FC236}">
                <a16:creationId xmlns:a16="http://schemas.microsoft.com/office/drawing/2014/main" id="{423F0031-211F-4B11-AE2E-12F83007C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9F9C7179-7EE6-48F3-B58F-1AC1A893F0DD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6" name="Picture 16" descr="Anteprima immagine">
            <a:extLst>
              <a:ext uri="{FF2B5EF4-FFF2-40B4-BE49-F238E27FC236}">
                <a16:creationId xmlns:a16="http://schemas.microsoft.com/office/drawing/2014/main" id="{4B82DA02-5096-4529-A69F-30C3E155C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33FB44D7-578C-4A10-9F98-74D3DF85A388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grpSp>
        <p:nvGrpSpPr>
          <p:cNvPr id="36" name="Elemento grafico 24">
            <a:extLst>
              <a:ext uri="{FF2B5EF4-FFF2-40B4-BE49-F238E27FC236}">
                <a16:creationId xmlns:a16="http://schemas.microsoft.com/office/drawing/2014/main" id="{55EBDF64-1DD4-40DA-A3F1-D88D4B7E7D11}"/>
              </a:ext>
            </a:extLst>
          </p:cNvPr>
          <p:cNvGrpSpPr/>
          <p:nvPr/>
        </p:nvGrpSpPr>
        <p:grpSpPr>
          <a:xfrm>
            <a:off x="1128732" y="1161498"/>
            <a:ext cx="188223" cy="199541"/>
            <a:chOff x="9654363" y="2195816"/>
            <a:chExt cx="188223" cy="199541"/>
          </a:xfrm>
          <a:noFill/>
        </p:grpSpPr>
        <p:sp>
          <p:nvSpPr>
            <p:cNvPr id="68" name="Figura a mano libera: forma 20">
              <a:extLst>
                <a:ext uri="{FF2B5EF4-FFF2-40B4-BE49-F238E27FC236}">
                  <a16:creationId xmlns:a16="http://schemas.microsoft.com/office/drawing/2014/main" id="{F85EE531-C32B-4BD3-9770-0258B9CD6828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9" name="Figura a mano libera: forma 21">
              <a:extLst>
                <a:ext uri="{FF2B5EF4-FFF2-40B4-BE49-F238E27FC236}">
                  <a16:creationId xmlns:a16="http://schemas.microsoft.com/office/drawing/2014/main" id="{FA367D97-6000-45EC-BC38-C254CB2680C3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0" name="Figura a mano libera: forma 22">
              <a:extLst>
                <a:ext uri="{FF2B5EF4-FFF2-40B4-BE49-F238E27FC236}">
                  <a16:creationId xmlns:a16="http://schemas.microsoft.com/office/drawing/2014/main" id="{B51551CF-9D24-4E50-B072-5F0EFD2F2872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1" name="Figura a mano libera: forma 23">
              <a:extLst>
                <a:ext uri="{FF2B5EF4-FFF2-40B4-BE49-F238E27FC236}">
                  <a16:creationId xmlns:a16="http://schemas.microsoft.com/office/drawing/2014/main" id="{B014877A-654C-41C6-A1FD-38B8FE7549FE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2" name="Figura a mano libera: forma 24">
              <a:extLst>
                <a:ext uri="{FF2B5EF4-FFF2-40B4-BE49-F238E27FC236}">
                  <a16:creationId xmlns:a16="http://schemas.microsoft.com/office/drawing/2014/main" id="{41E11A25-03AF-4C0E-9AD1-4E13F1E6E805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3" name="Figura a mano libera: forma 25">
              <a:extLst>
                <a:ext uri="{FF2B5EF4-FFF2-40B4-BE49-F238E27FC236}">
                  <a16:creationId xmlns:a16="http://schemas.microsoft.com/office/drawing/2014/main" id="{61AECF16-5E17-4299-A4CB-4C66F236FE20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4" name="Figura a mano libera: forma 26">
              <a:extLst>
                <a:ext uri="{FF2B5EF4-FFF2-40B4-BE49-F238E27FC236}">
                  <a16:creationId xmlns:a16="http://schemas.microsoft.com/office/drawing/2014/main" id="{420511B9-AA8F-4B7C-9496-58D73DC11C8E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5" name="Figura a mano libera: forma 27">
              <a:extLst>
                <a:ext uri="{FF2B5EF4-FFF2-40B4-BE49-F238E27FC236}">
                  <a16:creationId xmlns:a16="http://schemas.microsoft.com/office/drawing/2014/main" id="{48EE3E9F-7B03-48D6-B5F5-3DDF0D2BFFE5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B3B9A8B7-96AB-4C16-AC61-EEEA622D2152}"/>
              </a:ext>
            </a:extLst>
          </p:cNvPr>
          <p:cNvSpPr txBox="1"/>
          <p:nvPr/>
        </p:nvSpPr>
        <p:spPr>
          <a:xfrm>
            <a:off x="1351588" y="1160523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GEOGRAFICI</a:t>
            </a:r>
            <a:endParaRPr lang="it-IT" sz="1000" b="1" dirty="0"/>
          </a:p>
        </p:txBody>
      </p:sp>
    </p:spTree>
    <p:extLst>
      <p:ext uri="{BB962C8B-B14F-4D97-AF65-F5344CB8AC3E}">
        <p14:creationId xmlns:p14="http://schemas.microsoft.com/office/powerpoint/2010/main" val="454898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"/>
          <p:cNvCxnSpPr/>
          <p:nvPr/>
        </p:nvCxnSpPr>
        <p:spPr>
          <a:xfrm>
            <a:off x="2823393" y="1854730"/>
            <a:ext cx="0" cy="1205821"/>
          </a:xfrm>
          <a:prstGeom prst="line">
            <a:avLst/>
          </a:prstGeom>
          <a:ln w="381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"/>
          <p:cNvCxnSpPr/>
          <p:nvPr/>
        </p:nvCxnSpPr>
        <p:spPr>
          <a:xfrm>
            <a:off x="2823393" y="3406969"/>
            <a:ext cx="0" cy="949726"/>
          </a:xfrm>
          <a:prstGeom prst="line">
            <a:avLst/>
          </a:prstGeom>
          <a:ln w="381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Indice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/>
          </p:nvPr>
        </p:nvGraphicFramePr>
        <p:xfrm>
          <a:off x="2406127" y="2257906"/>
          <a:ext cx="3384376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3431935426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619326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3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Alimenti e ristorazione - SDA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195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5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Buoni</a:t>
                      </a:r>
                      <a:r>
                        <a:rPr lang="it-IT" sz="11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pasto 9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3614514"/>
                  </a:ext>
                </a:extLst>
              </a:tr>
            </a:tbl>
          </a:graphicData>
        </a:graphic>
      </p:graphicFrame>
      <p:graphicFrame>
        <p:nvGraphicFramePr>
          <p:cNvPr id="80" name="Tabella 79"/>
          <p:cNvGraphicFramePr>
            <a:graphicFrameLocks noGrp="1"/>
          </p:cNvGraphicFramePr>
          <p:nvPr>
            <p:extLst/>
          </p:nvPr>
        </p:nvGraphicFramePr>
        <p:xfrm>
          <a:off x="2406127" y="3912983"/>
          <a:ext cx="338437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3431935426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619326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9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Arredi - SDA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195143"/>
                  </a:ext>
                </a:extLst>
              </a:tr>
            </a:tbl>
          </a:graphicData>
        </a:graphic>
      </p:graphicFrame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393" y="1566415"/>
            <a:ext cx="540000" cy="54000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B7D4BB7-6FBE-480D-ABCA-1CE996D71DDC}"/>
              </a:ext>
            </a:extLst>
          </p:cNvPr>
          <p:cNvSpPr txBox="1"/>
          <p:nvPr/>
        </p:nvSpPr>
        <p:spPr>
          <a:xfrm>
            <a:off x="450156" y="1605583"/>
            <a:ext cx="19852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200" dirty="0">
                <a:solidFill>
                  <a:srgbClr val="313840"/>
                </a:solidFill>
                <a:latin typeface="+mj-lt"/>
              </a:rPr>
              <a:t>Alimenti, ristorazione e buoni pasto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393" y="3275468"/>
            <a:ext cx="540000" cy="54000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B7D4BB7-6FBE-480D-ABCA-1CE996D71DDC}"/>
              </a:ext>
            </a:extLst>
          </p:cNvPr>
          <p:cNvSpPr txBox="1"/>
          <p:nvPr/>
        </p:nvSpPr>
        <p:spPr>
          <a:xfrm>
            <a:off x="426884" y="3314636"/>
            <a:ext cx="1985231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it-IT" sz="1200" dirty="0">
                <a:solidFill>
                  <a:srgbClr val="313840"/>
                </a:solidFill>
                <a:latin typeface="+mj-lt"/>
              </a:rPr>
              <a:t>Arredi, complementi ed elettrodomestici</a:t>
            </a:r>
          </a:p>
        </p:txBody>
      </p:sp>
      <p:cxnSp>
        <p:nvCxnSpPr>
          <p:cNvPr id="18" name="Straight Connector 1"/>
          <p:cNvCxnSpPr/>
          <p:nvPr/>
        </p:nvCxnSpPr>
        <p:spPr>
          <a:xfrm>
            <a:off x="6946674" y="1762421"/>
            <a:ext cx="0" cy="1298130"/>
          </a:xfrm>
          <a:prstGeom prst="line">
            <a:avLst/>
          </a:prstGeom>
          <a:ln w="381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ella 19"/>
          <p:cNvGraphicFramePr>
            <a:graphicFrameLocks noGrp="1"/>
          </p:cNvGraphicFramePr>
          <p:nvPr>
            <p:extLst/>
          </p:nvPr>
        </p:nvGraphicFramePr>
        <p:xfrm>
          <a:off x="6498828" y="2257906"/>
          <a:ext cx="3384376" cy="79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3431935426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619326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12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Servizi di gestione integrata delle trasferte di lavoro 4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195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14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Servizi postali - SDA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3614514"/>
                  </a:ext>
                </a:extLst>
              </a:tr>
            </a:tbl>
          </a:graphicData>
        </a:graphic>
      </p:graphicFrame>
      <p:pic>
        <p:nvPicPr>
          <p:cNvPr id="23" name="Immagin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674" y="1566415"/>
            <a:ext cx="540000" cy="540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B7D4BB7-6FBE-480D-ABCA-1CE996D71DDC}"/>
              </a:ext>
            </a:extLst>
          </p:cNvPr>
          <p:cNvSpPr txBox="1"/>
          <p:nvPr/>
        </p:nvSpPr>
        <p:spPr>
          <a:xfrm>
            <a:off x="4552378" y="1605583"/>
            <a:ext cx="19852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200" dirty="0">
                <a:solidFill>
                  <a:srgbClr val="313840"/>
                </a:solidFill>
                <a:latin typeface="+mj-lt"/>
              </a:rPr>
              <a:t>Servizi per il funzionamento </a:t>
            </a:r>
            <a:r>
              <a:rPr lang="it-IT" sz="1200" dirty="0" smtClean="0">
                <a:solidFill>
                  <a:srgbClr val="313840"/>
                </a:solidFill>
                <a:latin typeface="+mj-lt"/>
              </a:rPr>
              <a:t>delle </a:t>
            </a:r>
            <a:r>
              <a:rPr lang="it-IT" sz="1200" dirty="0">
                <a:solidFill>
                  <a:srgbClr val="313840"/>
                </a:solidFill>
                <a:latin typeface="+mj-lt"/>
              </a:rPr>
              <a:t>P.A.</a:t>
            </a:r>
          </a:p>
        </p:txBody>
      </p:sp>
    </p:spTree>
    <p:extLst>
      <p:ext uri="{BB962C8B-B14F-4D97-AF65-F5344CB8AC3E}">
        <p14:creationId xmlns:p14="http://schemas.microsoft.com/office/powerpoint/2010/main" val="2863263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Arredi (1/2)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5" y="3003252"/>
            <a:ext cx="6893998" cy="151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Pluralità di schede di prodotto per la fornitura di arredi scolastici, arredi per università e collettività, arredi sanitari e arredi per ufficio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Possibilità di indicare l’elenco dei servizi connessi con la fornitura (ad es. installazione, durata della garanzia, etc.)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Possibilità di definire i requisiti legati alle caratteristiche Green Public Procurement (ad es. sostenibilità ambientale del legno, Legno riciclato, Composti Organici Volatili (COV), etc.)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707739"/>
            <a:ext cx="68939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offre la possibilità di acquistare arredi e complementi di arredo con diverse destinazioni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d’uso.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2711289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Segnaposto immagine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5" b="16485"/>
          <a:stretch>
            <a:fillRect/>
          </a:stretch>
        </p:blipFill>
        <p:spPr>
          <a:xfrm>
            <a:off x="7587950" y="1141200"/>
            <a:ext cx="2700000" cy="1800000"/>
          </a:xfrm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Arredi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2DA4A2"/>
          </a:solidFill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5CF18BF7-124B-4BCB-8BAC-DC82A04E14CC}"/>
              </a:ext>
            </a:extLst>
          </p:cNvPr>
          <p:cNvGrpSpPr/>
          <p:nvPr/>
        </p:nvGrpSpPr>
        <p:grpSpPr>
          <a:xfrm>
            <a:off x="7722964" y="3081600"/>
            <a:ext cx="2545866" cy="4298661"/>
            <a:chOff x="7722964" y="2816067"/>
            <a:chExt cx="2545866" cy="4298661"/>
          </a:xfrm>
        </p:grpSpPr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E0BE3770-B40A-415D-AA95-3140F63953F2}"/>
                </a:ext>
              </a:extLst>
            </p:cNvPr>
            <p:cNvSpPr txBox="1"/>
            <p:nvPr/>
          </p:nvSpPr>
          <p:spPr>
            <a:xfrm>
              <a:off x="7722964" y="5469914"/>
              <a:ext cx="237626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Criterio aggiudicazione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Prezzo più basso / Offerta economicamente più vantaggiosa</a:t>
              </a:r>
            </a:p>
          </p:txBody>
        </p:sp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9727870" y="3787893"/>
              <a:ext cx="188236" cy="200846"/>
              <a:chOff x="3060700" y="4723156"/>
              <a:chExt cx="1401951" cy="1495873"/>
            </a:xfrm>
          </p:grpSpPr>
          <p:sp>
            <p:nvSpPr>
              <p:cNvPr id="57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3487312"/>
              <a:ext cx="97715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10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492207"/>
              <a:ext cx="1450282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404040"/>
                  </a:solidFill>
                </a:rPr>
                <a:t>Attiva </a:t>
              </a:r>
              <a:r>
                <a:rPr lang="it-IT" sz="1200" b="1" dirty="0" smtClean="0">
                  <a:solidFill>
                    <a:srgbClr val="404040"/>
                  </a:solidFill>
                </a:rPr>
                <a:t>dal</a:t>
              </a:r>
              <a:endParaRPr lang="it-IT" sz="1200" b="1" dirty="0">
                <a:solidFill>
                  <a:srgbClr val="404040"/>
                </a:solidFill>
              </a:endParaRPr>
            </a:p>
            <a:p>
              <a:pPr>
                <a:spcAft>
                  <a:spcPts val="450"/>
                </a:spcAft>
              </a:pP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25/05/2022</a:t>
              </a:r>
              <a:endPara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C6BF1491-F2C2-4EA8-9818-DBEA7D41BD8D}"/>
                </a:ext>
              </a:extLst>
            </p:cNvPr>
            <p:cNvSpPr txBox="1"/>
            <p:nvPr/>
          </p:nvSpPr>
          <p:spPr>
            <a:xfrm>
              <a:off x="7722964" y="4829487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Modalità di acquisto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Appalto specifico</a:t>
              </a: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4160847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Soglia comunitaria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sopra soglia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5C907B6-0390-44C6-A673-C51F523ECAC7}"/>
                </a:ext>
              </a:extLst>
            </p:cNvPr>
            <p:cNvSpPr txBox="1"/>
            <p:nvPr/>
          </p:nvSpPr>
          <p:spPr>
            <a:xfrm>
              <a:off x="7722964" y="6588943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rgbClr val="404040"/>
                  </a:solidFill>
                  <a:ea typeface="ＭＳ Ｐゴシック"/>
                </a:rPr>
                <a:t>Link utili</a:t>
              </a:r>
            </a:p>
            <a:p>
              <a:pPr marL="171450" indent="-17145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404040"/>
                  </a:solidFill>
                  <a:ea typeface="ＭＳ Ｐゴシック"/>
                  <a:hlinkClick r:id="rId3"/>
                </a:rPr>
                <a:t>Scheda riassuntiva</a:t>
              </a:r>
              <a:endParaRPr lang="it-IT" sz="1200" dirty="0">
                <a:solidFill>
                  <a:srgbClr val="404040"/>
                </a:solidFill>
                <a:ea typeface="ＭＳ Ｐゴシック"/>
              </a:endParaRPr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916347"/>
              <a:ext cx="1985231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100" dirty="0" smtClean="0">
                  <a:solidFill>
                    <a:srgbClr val="313840"/>
                  </a:solidFill>
                  <a:latin typeface="+mj-lt"/>
                </a:rPr>
                <a:t>Arredi, complementi ed elettrodomestici</a:t>
              </a:r>
              <a:endParaRPr lang="it-IT" sz="1100" dirty="0">
                <a:solidFill>
                  <a:srgbClr val="313840"/>
                </a:solidFill>
                <a:latin typeface="+mj-lt"/>
              </a:endParaRPr>
            </a:p>
          </p:txBody>
        </p:sp>
        <p:pic>
          <p:nvPicPr>
            <p:cNvPr id="40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</p:grp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B10C4082-23D8-4223-A734-D801B27B9192}"/>
              </a:ext>
            </a:extLst>
          </p:cNvPr>
          <p:cNvGrpSpPr/>
          <p:nvPr/>
        </p:nvGrpSpPr>
        <p:grpSpPr>
          <a:xfrm>
            <a:off x="9185145" y="819399"/>
            <a:ext cx="1187164" cy="246221"/>
            <a:chOff x="8963365" y="939299"/>
            <a:chExt cx="1187164" cy="246221"/>
          </a:xfrm>
        </p:grpSpPr>
        <p:sp>
          <p:nvSpPr>
            <p:cNvPr id="42" name="Rettangolo con angoli arrotondati 40">
              <a:extLst>
                <a:ext uri="{FF2B5EF4-FFF2-40B4-BE49-F238E27FC236}">
                  <a16:creationId xmlns:a16="http://schemas.microsoft.com/office/drawing/2014/main" id="{695472BC-9AB7-4438-B122-F39B7BEAC355}"/>
                </a:ext>
              </a:extLst>
            </p:cNvPr>
            <p:cNvSpPr/>
            <p:nvPr/>
          </p:nvSpPr>
          <p:spPr>
            <a:xfrm>
              <a:off x="8964803" y="956523"/>
              <a:ext cx="1185726" cy="223917"/>
            </a:xfrm>
            <a:prstGeom prst="roundRect">
              <a:avLst>
                <a:gd name="adj" fmla="val 27051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00" b="1" dirty="0">
                <a:highlight>
                  <a:srgbClr val="956B9C"/>
                </a:highlight>
              </a:endParaRPr>
            </a:p>
          </p:txBody>
        </p:sp>
        <p:grpSp>
          <p:nvGrpSpPr>
            <p:cNvPr id="43" name="Gruppo 42">
              <a:extLst>
                <a:ext uri="{FF2B5EF4-FFF2-40B4-BE49-F238E27FC236}">
                  <a16:creationId xmlns:a16="http://schemas.microsoft.com/office/drawing/2014/main" id="{888E94A7-BF2A-4A11-B415-843B1A1601E9}"/>
                </a:ext>
              </a:extLst>
            </p:cNvPr>
            <p:cNvGrpSpPr/>
            <p:nvPr/>
          </p:nvGrpSpPr>
          <p:grpSpPr>
            <a:xfrm>
              <a:off x="8963365" y="939299"/>
              <a:ext cx="1147699" cy="246221"/>
              <a:chOff x="9019760" y="985639"/>
              <a:chExt cx="1147699" cy="246221"/>
            </a:xfrm>
          </p:grpSpPr>
          <p:sp>
            <p:nvSpPr>
              <p:cNvPr id="44" name="CasellaDiTesto 43">
                <a:hlinkClick r:id="rId5"/>
                <a:extLst>
                  <a:ext uri="{FF2B5EF4-FFF2-40B4-BE49-F238E27FC236}">
                    <a16:creationId xmlns:a16="http://schemas.microsoft.com/office/drawing/2014/main" id="{67A926E4-F226-4555-8325-C833483BE578}"/>
                  </a:ext>
                </a:extLst>
              </p:cNvPr>
              <p:cNvSpPr txBox="1"/>
              <p:nvPr/>
            </p:nvSpPr>
            <p:spPr>
              <a:xfrm>
                <a:off x="9019760" y="985639"/>
                <a:ext cx="114769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it-IT" sz="1000" b="1" dirty="0">
                    <a:solidFill>
                      <a:srgbClr val="8ADB53"/>
                    </a:solidFill>
                  </a:rPr>
                  <a:t>ACQUISTI VERDI</a:t>
                </a:r>
              </a:p>
            </p:txBody>
          </p:sp>
          <p:grpSp>
            <p:nvGrpSpPr>
              <p:cNvPr id="45" name="Elemento grafico 54">
                <a:extLst>
                  <a:ext uri="{FF2B5EF4-FFF2-40B4-BE49-F238E27FC236}">
                    <a16:creationId xmlns:a16="http://schemas.microsoft.com/office/drawing/2014/main" id="{E14B41ED-92FC-4564-8C9A-EA0ED9F33527}"/>
                  </a:ext>
                </a:extLst>
              </p:cNvPr>
              <p:cNvGrpSpPr/>
              <p:nvPr/>
            </p:nvGrpSpPr>
            <p:grpSpPr>
              <a:xfrm>
                <a:off x="10012935" y="1061795"/>
                <a:ext cx="107228" cy="107228"/>
                <a:chOff x="5020713" y="3716970"/>
                <a:chExt cx="293923" cy="293923"/>
              </a:xfrm>
            </p:grpSpPr>
            <p:sp>
              <p:nvSpPr>
                <p:cNvPr id="48" name="Figura a mano libera: forma 44">
                  <a:extLst>
                    <a:ext uri="{FF2B5EF4-FFF2-40B4-BE49-F238E27FC236}">
                      <a16:creationId xmlns:a16="http://schemas.microsoft.com/office/drawing/2014/main" id="{D0A12CF5-79ED-49E7-AAB1-53A5B6155CE6}"/>
                    </a:ext>
                  </a:extLst>
                </p:cNvPr>
                <p:cNvSpPr/>
                <p:nvPr/>
              </p:nvSpPr>
              <p:spPr>
                <a:xfrm>
                  <a:off x="5020713" y="3716970"/>
                  <a:ext cx="293923" cy="293923"/>
                </a:xfrm>
                <a:custGeom>
                  <a:avLst/>
                  <a:gdLst>
                    <a:gd name="connsiteX0" fmla="*/ 3969 w 293923"/>
                    <a:gd name="connsiteY0" fmla="*/ 289955 h 293923"/>
                    <a:gd name="connsiteX1" fmla="*/ 229480 w 293923"/>
                    <a:gd name="connsiteY1" fmla="*/ 229480 h 293923"/>
                    <a:gd name="connsiteX2" fmla="*/ 289955 w 293923"/>
                    <a:gd name="connsiteY2" fmla="*/ 3969 h 293923"/>
                    <a:gd name="connsiteX3" fmla="*/ 64444 w 293923"/>
                    <a:gd name="connsiteY3" fmla="*/ 64444 h 293923"/>
                    <a:gd name="connsiteX4" fmla="*/ 3969 w 293923"/>
                    <a:gd name="connsiteY4" fmla="*/ 289955 h 293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923" h="293923">
                      <a:moveTo>
                        <a:pt x="3969" y="289955"/>
                      </a:moveTo>
                      <a:cubicBezTo>
                        <a:pt x="3969" y="289955"/>
                        <a:pt x="141875" y="317084"/>
                        <a:pt x="229480" y="229480"/>
                      </a:cubicBezTo>
                      <a:cubicBezTo>
                        <a:pt x="317084" y="141875"/>
                        <a:pt x="289955" y="3969"/>
                        <a:pt x="289955" y="3969"/>
                      </a:cubicBezTo>
                      <a:cubicBezTo>
                        <a:pt x="289955" y="3969"/>
                        <a:pt x="152048" y="-23161"/>
                        <a:pt x="64444" y="64444"/>
                      </a:cubicBezTo>
                      <a:cubicBezTo>
                        <a:pt x="-23161" y="152048"/>
                        <a:pt x="3969" y="289955"/>
                        <a:pt x="3969" y="289955"/>
                      </a:cubicBezTo>
                      <a:close/>
                    </a:path>
                  </a:pathLst>
                </a:custGeom>
                <a:solidFill>
                  <a:srgbClr val="C3EA21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  <p:sp>
              <p:nvSpPr>
                <p:cNvPr id="49" name="Figura a mano libera: forma 45">
                  <a:extLst>
                    <a:ext uri="{FF2B5EF4-FFF2-40B4-BE49-F238E27FC236}">
                      <a16:creationId xmlns:a16="http://schemas.microsoft.com/office/drawing/2014/main" id="{357B3ECE-6171-4200-98BE-230C6287BD41}"/>
                    </a:ext>
                  </a:extLst>
                </p:cNvPr>
                <p:cNvSpPr/>
                <p:nvPr/>
              </p:nvSpPr>
              <p:spPr>
                <a:xfrm>
                  <a:off x="5024679" y="3720931"/>
                  <a:ext cx="289954" cy="289954"/>
                </a:xfrm>
                <a:custGeom>
                  <a:avLst/>
                  <a:gdLst>
                    <a:gd name="connsiteX0" fmla="*/ 0 w 289954"/>
                    <a:gd name="connsiteY0" fmla="*/ 285986 h 289954"/>
                    <a:gd name="connsiteX1" fmla="*/ 225511 w 289954"/>
                    <a:gd name="connsiteY1" fmla="*/ 225511 h 289954"/>
                    <a:gd name="connsiteX2" fmla="*/ 285986 w 289954"/>
                    <a:gd name="connsiteY2" fmla="*/ 0 h 289954"/>
                    <a:gd name="connsiteX3" fmla="*/ 0 w 289954"/>
                    <a:gd name="connsiteY3" fmla="*/ 285986 h 289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954" h="289954">
                      <a:moveTo>
                        <a:pt x="0" y="285986"/>
                      </a:moveTo>
                      <a:cubicBezTo>
                        <a:pt x="0" y="285986"/>
                        <a:pt x="137906" y="313115"/>
                        <a:pt x="225511" y="225511"/>
                      </a:cubicBezTo>
                      <a:cubicBezTo>
                        <a:pt x="313115" y="137906"/>
                        <a:pt x="285986" y="0"/>
                        <a:pt x="285986" y="0"/>
                      </a:cubicBezTo>
                      <a:lnTo>
                        <a:pt x="0" y="285986"/>
                      </a:lnTo>
                      <a:close/>
                    </a:path>
                  </a:pathLst>
                </a:custGeom>
                <a:solidFill>
                  <a:srgbClr val="8ADB53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</p:grpSp>
        </p:grpSp>
      </p:grpSp>
      <p:sp>
        <p:nvSpPr>
          <p:cNvPr id="50" name="Rettangolo con angoli arrotondati 4">
            <a:hlinkClick r:id="rId6"/>
            <a:extLst>
              <a:ext uri="{FF2B5EF4-FFF2-40B4-BE49-F238E27FC236}">
                <a16:creationId xmlns:a16="http://schemas.microsoft.com/office/drawing/2014/main" id="{7E63CEE0-EA29-4EF5-9BFC-1FEFA7BF936E}"/>
              </a:ext>
            </a:extLst>
          </p:cNvPr>
          <p:cNvSpPr/>
          <p:nvPr/>
        </p:nvSpPr>
        <p:spPr>
          <a:xfrm>
            <a:off x="7594763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2DA4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SISTEMA DINAMICO</a:t>
            </a:r>
            <a:endParaRPr lang="it-IT" sz="1000" b="1" dirty="0">
              <a:highlight>
                <a:srgbClr val="956B9C"/>
              </a:highlight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60000" y="4866411"/>
            <a:ext cx="6889271" cy="866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Numeri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2.347 operatori economici abilitati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 appalti specifici pubblicati</a:t>
            </a:r>
          </a:p>
        </p:txBody>
      </p:sp>
    </p:spTree>
    <p:extLst>
      <p:ext uri="{BB962C8B-B14F-4D97-AF65-F5344CB8AC3E}">
        <p14:creationId xmlns:p14="http://schemas.microsoft.com/office/powerpoint/2010/main" val="2911553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>
        <a:spAutoFit/>
      </a:bodyPr>
      <a:lstStyle>
        <a:defPPr algn="r">
          <a:defRPr sz="1100" b="1" dirty="0">
            <a:solidFill>
              <a:srgbClr val="821B4C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17575</TotalTime>
  <Words>1412</Words>
  <Application>Microsoft Office PowerPoint</Application>
  <PresentationFormat>Personalizzato</PresentationFormat>
  <Paragraphs>391</Paragraphs>
  <Slides>16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Lucida Grande</vt:lpstr>
      <vt:lpstr>Wingdings</vt:lpstr>
      <vt:lpstr>Office Theme</vt:lpstr>
      <vt:lpstr>Presentazione standard di PowerPoint</vt:lpstr>
      <vt:lpstr>Presentazione standard di PowerPoint</vt:lpstr>
      <vt:lpstr>Alimenti e ristorazione (1/2)</vt:lpstr>
      <vt:lpstr>Alimenti e ristorazione (2/2)</vt:lpstr>
      <vt:lpstr>Buoni pasto 9 (1/3)</vt:lpstr>
      <vt:lpstr>Presentazione standard di PowerPoint</vt:lpstr>
      <vt:lpstr>Buoni pasto 9 (3/3)</vt:lpstr>
      <vt:lpstr>Presentazione standard di PowerPoint</vt:lpstr>
      <vt:lpstr>Arredi (1/2)</vt:lpstr>
      <vt:lpstr>Arredi (2/2)</vt:lpstr>
      <vt:lpstr>Presentazione standard di PowerPoint</vt:lpstr>
      <vt:lpstr>Servizi di gestione integrata delle trasferte di lavoro 4 (1/2)</vt:lpstr>
      <vt:lpstr>Servizi di gestione integrata delle trasferte di lavoro 4 (2/2)</vt:lpstr>
      <vt:lpstr>Servizi postali (1/2)</vt:lpstr>
      <vt:lpstr>Servizi postali (2/2)</vt:lpstr>
      <vt:lpstr>Presentazione standard di PowerPoint</vt:lpstr>
    </vt:vector>
  </TitlesOfParts>
  <Company>.Cri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Roberta Pirone</dc:creator>
  <cp:lastModifiedBy>Giardina Ilaria</cp:lastModifiedBy>
  <cp:revision>1692</cp:revision>
  <cp:lastPrinted>2015-04-20T11:19:35Z</cp:lastPrinted>
  <dcterms:created xsi:type="dcterms:W3CDTF">2015-04-16T14:31:18Z</dcterms:created>
  <dcterms:modified xsi:type="dcterms:W3CDTF">2023-01-11T08:43:20Z</dcterms:modified>
</cp:coreProperties>
</file>