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87" r:id="rId2"/>
    <p:sldId id="1035" r:id="rId3"/>
    <p:sldId id="1036" r:id="rId4"/>
    <p:sldId id="1037" r:id="rId5"/>
    <p:sldId id="1038" r:id="rId6"/>
    <p:sldId id="1039" r:id="rId7"/>
    <p:sldId id="1040" r:id="rId8"/>
    <p:sldId id="1041" r:id="rId9"/>
    <p:sldId id="1042" r:id="rId10"/>
    <p:sldId id="1043" r:id="rId11"/>
    <p:sldId id="1044" r:id="rId12"/>
    <p:sldId id="1045" r:id="rId13"/>
    <p:sldId id="1046" r:id="rId14"/>
    <p:sldId id="1047" r:id="rId15"/>
    <p:sldId id="1048" r:id="rId16"/>
    <p:sldId id="890" r:id="rId17"/>
  </p:sldIdLst>
  <p:sldSz cx="10693400" cy="7561263"/>
  <p:notesSz cx="6858000" cy="9144000"/>
  <p:defaultTextStyle>
    <a:defPPr>
      <a:defRPr lang="en-US"/>
    </a:defPPr>
    <a:lvl1pPr marL="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">
          <p15:clr>
            <a:srgbClr val="A4A3A4"/>
          </p15:clr>
        </p15:guide>
        <p15:guide id="2" orient="horz" pos="2336">
          <p15:clr>
            <a:srgbClr val="A4A3A4"/>
          </p15:clr>
        </p15:guide>
        <p15:guide id="3" orient="horz" pos="4241">
          <p15:clr>
            <a:srgbClr val="A4A3A4"/>
          </p15:clr>
        </p15:guide>
        <p15:guide id="4" orient="horz" pos="3878">
          <p15:clr>
            <a:srgbClr val="A4A3A4"/>
          </p15:clr>
        </p15:guide>
        <p15:guide id="5" pos="6212">
          <p15:clr>
            <a:srgbClr val="A4A3A4"/>
          </p15:clr>
        </p15:guide>
        <p15:guide id="6" pos="9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969"/>
    <a:srgbClr val="821B4C"/>
    <a:srgbClr val="AAB964"/>
    <a:srgbClr val="7F7F7F"/>
    <a:srgbClr val="F2F2F2"/>
    <a:srgbClr val="8ADB53"/>
    <a:srgbClr val="956B9C"/>
    <a:srgbClr val="2DA4A2"/>
    <a:srgbClr val="404040"/>
    <a:srgbClr val="313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3979" autoAdjust="0"/>
  </p:normalViewPr>
  <p:slideViewPr>
    <p:cSldViewPr snapToObjects="1" showGuides="1">
      <p:cViewPr varScale="1">
        <p:scale>
          <a:sx n="56" d="100"/>
          <a:sy n="56" d="100"/>
        </p:scale>
        <p:origin x="1188" y="44"/>
      </p:cViewPr>
      <p:guideLst>
        <p:guide orient="horz" pos="431"/>
        <p:guide orient="horz" pos="2336"/>
        <p:guide orient="horz" pos="4241"/>
        <p:guide orient="horz" pos="3878"/>
        <p:guide pos="6212"/>
        <p:guide pos="9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CE94-A49F-CB4E-9AD9-728E13DD868F}" type="datetime1">
              <a:rPr lang="it-IT" smtClean="0"/>
              <a:t>06/02/2023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594D-7EB9-A04E-AC48-C588CE56DC9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3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27E77-92FF-334F-9C90-28536B62662B}" type="datetime1">
              <a:rPr lang="it-IT" smtClean="0"/>
              <a:t>06/02/2023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7CEFA-24DD-C84A-A367-9FBF1723324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7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937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87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810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74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683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619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5556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3492" algn="l" defTabSz="497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7CEFA-24DD-C84A-A367-9FBF172332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7"/>
          <p:cNvSpPr txBox="1">
            <a:spLocks/>
          </p:cNvSpPr>
          <p:nvPr userDrawn="1"/>
        </p:nvSpPr>
        <p:spPr>
          <a:xfrm>
            <a:off x="2541630" y="5139393"/>
            <a:ext cx="2262187" cy="297422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14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rgbClr val="5B6770"/>
                </a:solidFill>
              </a:rPr>
              <a:t>Roma, </a:t>
            </a:r>
            <a:fld id="{B3959731-B74E-462C-BFAB-78DAF7AB655B}" type="datetime4">
              <a:rPr lang="it-IT" smtClean="0">
                <a:solidFill>
                  <a:srgbClr val="5B6770"/>
                </a:solidFill>
              </a:rPr>
              <a:t>6 febbraio 2023</a:t>
            </a:fld>
            <a:endParaRPr lang="it-IT" dirty="0">
              <a:solidFill>
                <a:srgbClr val="5B6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8603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DB10931-DD9A-4D38-A607-FD4F2F9DD0C0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FC4557-F243-4BAA-97EE-68D26E40BBD4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86660" y="324247"/>
            <a:ext cx="5352458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(1/2)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5B4B3E9-BDD6-453A-B4C2-92D57171B7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7950" y="828303"/>
            <a:ext cx="2700000" cy="1800000"/>
          </a:xfrm>
          <a:prstGeom prst="round2SameRect">
            <a:avLst>
              <a:gd name="adj1" fmla="val 5819"/>
              <a:gd name="adj2" fmla="val 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43303B21-66DA-4B2D-8032-5478A67F1480}"/>
              </a:ext>
            </a:extLst>
          </p:cNvPr>
          <p:cNvSpPr/>
          <p:nvPr userDrawn="1"/>
        </p:nvSpPr>
        <p:spPr>
          <a:xfrm>
            <a:off x="7587950" y="2628303"/>
            <a:ext cx="2700000" cy="493296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017F1CEE-AFEB-4EA3-A6A7-BD607DF274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2" y="2988543"/>
            <a:ext cx="2492979" cy="4680520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CA142E-BB41-44DF-8C8D-2B858799651D}"/>
              </a:ext>
            </a:extLst>
          </p:cNvPr>
          <p:cNvSpPr txBox="1"/>
          <p:nvPr userDrawn="1"/>
        </p:nvSpPr>
        <p:spPr>
          <a:xfrm>
            <a:off x="9417664" y="1981113"/>
            <a:ext cx="5028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</a:rPr>
              <a:t>Lotti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1</a:t>
            </a:r>
            <a:endParaRPr lang="it-IT" sz="1200" dirty="0">
              <a:solidFill>
                <a:schemeClr val="bg1"/>
              </a:solidFill>
            </a:endParaRPr>
          </a:p>
        </p:txBody>
      </p:sp>
      <p:grpSp>
        <p:nvGrpSpPr>
          <p:cNvPr id="33" name="Elemento grafico 24">
            <a:extLst>
              <a:ext uri="{FF2B5EF4-FFF2-40B4-BE49-F238E27FC236}">
                <a16:creationId xmlns:a16="http://schemas.microsoft.com/office/drawing/2014/main" id="{05841755-76FE-488D-9186-DB1DDF2A4508}"/>
              </a:ext>
            </a:extLst>
          </p:cNvPr>
          <p:cNvGrpSpPr/>
          <p:nvPr userDrawn="1"/>
        </p:nvGrpSpPr>
        <p:grpSpPr>
          <a:xfrm>
            <a:off x="9850681" y="2239207"/>
            <a:ext cx="188223" cy="199541"/>
            <a:chOff x="9654363" y="2195816"/>
            <a:chExt cx="188223" cy="199541"/>
          </a:xfrm>
          <a:noFill/>
        </p:grpSpPr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24C989A4-C861-4A6D-B750-A6FBAD65A2E7}"/>
                </a:ext>
              </a:extLst>
            </p:cNvPr>
            <p:cNvSpPr/>
            <p:nvPr/>
          </p:nvSpPr>
          <p:spPr>
            <a:xfrm>
              <a:off x="9715119" y="2269080"/>
              <a:ext cx="5956" cy="122703"/>
            </a:xfrm>
            <a:custGeom>
              <a:avLst/>
              <a:gdLst>
                <a:gd name="connsiteX0" fmla="*/ 0 w 5956"/>
                <a:gd name="connsiteY0" fmla="*/ 0 h 122703"/>
                <a:gd name="connsiteX1" fmla="*/ 0 w 5956"/>
                <a:gd name="connsiteY1" fmla="*/ 122703 h 1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122703">
                  <a:moveTo>
                    <a:pt x="0" y="0"/>
                  </a:moveTo>
                  <a:lnTo>
                    <a:pt x="0" y="122703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C267C474-8B5E-4BBA-AA47-6A9881226F1F}"/>
                </a:ext>
              </a:extLst>
            </p:cNvPr>
            <p:cNvSpPr/>
            <p:nvPr/>
          </p:nvSpPr>
          <p:spPr>
            <a:xfrm>
              <a:off x="9778853" y="2290523"/>
              <a:ext cx="5956" cy="47056"/>
            </a:xfrm>
            <a:custGeom>
              <a:avLst/>
              <a:gdLst>
                <a:gd name="connsiteX0" fmla="*/ 0 w 5956"/>
                <a:gd name="connsiteY0" fmla="*/ 0 h 47056"/>
                <a:gd name="connsiteX1" fmla="*/ 0 w 5956"/>
                <a:gd name="connsiteY1" fmla="*/ 47056 h 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47056">
                  <a:moveTo>
                    <a:pt x="0" y="0"/>
                  </a:moveTo>
                  <a:lnTo>
                    <a:pt x="0" y="47056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9F4F424A-91D8-4576-A240-8D81D8DBDEEE}"/>
                </a:ext>
              </a:extLst>
            </p:cNvPr>
            <p:cNvSpPr/>
            <p:nvPr/>
          </p:nvSpPr>
          <p:spPr>
            <a:xfrm>
              <a:off x="9690101" y="2312562"/>
              <a:ext cx="151889" cy="17869"/>
            </a:xfrm>
            <a:custGeom>
              <a:avLst/>
              <a:gdLst>
                <a:gd name="connsiteX0" fmla="*/ 151890 w 151889"/>
                <a:gd name="connsiteY0" fmla="*/ 17869 h 17869"/>
                <a:gd name="connsiteX1" fmla="*/ 88751 w 151889"/>
                <a:gd name="connsiteY1" fmla="*/ 0 h 17869"/>
                <a:gd name="connsiteX2" fmla="*/ 25017 w 151889"/>
                <a:gd name="connsiteY2" fmla="*/ 17869 h 17869"/>
                <a:gd name="connsiteX3" fmla="*/ 0 w 151889"/>
                <a:gd name="connsiteY3" fmla="*/ 10126 h 1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889" h="17869">
                  <a:moveTo>
                    <a:pt x="151890" y="17869"/>
                  </a:moveTo>
                  <a:lnTo>
                    <a:pt x="88751" y="0"/>
                  </a:lnTo>
                  <a:lnTo>
                    <a:pt x="25017" y="17869"/>
                  </a:lnTo>
                  <a:lnTo>
                    <a:pt x="0" y="10126"/>
                  </a:lnTo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5F462F55-B709-48E9-B9A9-5D21E14817EB}"/>
                </a:ext>
              </a:extLst>
            </p:cNvPr>
            <p:cNvSpPr/>
            <p:nvPr/>
          </p:nvSpPr>
          <p:spPr>
            <a:xfrm>
              <a:off x="9778853" y="2350088"/>
              <a:ext cx="5956" cy="22634"/>
            </a:xfrm>
            <a:custGeom>
              <a:avLst/>
              <a:gdLst>
                <a:gd name="connsiteX0" fmla="*/ 0 w 5956"/>
                <a:gd name="connsiteY0" fmla="*/ 0 h 22634"/>
                <a:gd name="connsiteX1" fmla="*/ 0 w 5956"/>
                <a:gd name="connsiteY1" fmla="*/ 22635 h 2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6" h="22634">
                  <a:moveTo>
                    <a:pt x="0" y="0"/>
                  </a:moveTo>
                  <a:lnTo>
                    <a:pt x="0" y="22635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A65F91F4-765B-4320-A61F-06AB0C6F2568}"/>
                </a:ext>
              </a:extLst>
            </p:cNvPr>
            <p:cNvSpPr/>
            <p:nvPr/>
          </p:nvSpPr>
          <p:spPr>
            <a:xfrm>
              <a:off x="9654363" y="2310775"/>
              <a:ext cx="18465" cy="5956"/>
            </a:xfrm>
            <a:custGeom>
              <a:avLst/>
              <a:gdLst>
                <a:gd name="connsiteX0" fmla="*/ 18465 w 18465"/>
                <a:gd name="connsiteY0" fmla="*/ 5956 h 5956"/>
                <a:gd name="connsiteX1" fmla="*/ 0 w 18465"/>
                <a:gd name="connsiteY1" fmla="*/ 0 h 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465" h="5956">
                  <a:moveTo>
                    <a:pt x="18465" y="5956"/>
                  </a:moveTo>
                  <a:lnTo>
                    <a:pt x="0" y="0"/>
                  </a:lnTo>
                </a:path>
              </a:pathLst>
            </a:custGeom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95DB0AC4-17B3-49E8-A4EA-F3AB228E1D51}"/>
                </a:ext>
              </a:extLst>
            </p:cNvPr>
            <p:cNvSpPr/>
            <p:nvPr/>
          </p:nvSpPr>
          <p:spPr>
            <a:xfrm>
              <a:off x="9759792" y="2208324"/>
              <a:ext cx="38121" cy="38121"/>
            </a:xfrm>
            <a:custGeom>
              <a:avLst/>
              <a:gdLst>
                <a:gd name="connsiteX0" fmla="*/ 38121 w 38121"/>
                <a:gd name="connsiteY0" fmla="*/ 19061 h 38121"/>
                <a:gd name="connsiteX1" fmla="*/ 19061 w 38121"/>
                <a:gd name="connsiteY1" fmla="*/ 38121 h 38121"/>
                <a:gd name="connsiteX2" fmla="*/ 0 w 38121"/>
                <a:gd name="connsiteY2" fmla="*/ 19061 h 38121"/>
                <a:gd name="connsiteX3" fmla="*/ 19061 w 38121"/>
                <a:gd name="connsiteY3" fmla="*/ 0 h 38121"/>
                <a:gd name="connsiteX4" fmla="*/ 38121 w 38121"/>
                <a:gd name="connsiteY4" fmla="*/ 19061 h 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21" h="38121">
                  <a:moveTo>
                    <a:pt x="38121" y="19061"/>
                  </a:moveTo>
                  <a:cubicBezTo>
                    <a:pt x="38121" y="29588"/>
                    <a:pt x="29588" y="38121"/>
                    <a:pt x="19061" y="38121"/>
                  </a:cubicBezTo>
                  <a:cubicBezTo>
                    <a:pt x="8534" y="38121"/>
                    <a:pt x="0" y="29588"/>
                    <a:pt x="0" y="19061"/>
                  </a:cubicBezTo>
                  <a:cubicBezTo>
                    <a:pt x="0" y="8534"/>
                    <a:pt x="8534" y="0"/>
                    <a:pt x="19061" y="0"/>
                  </a:cubicBezTo>
                  <a:cubicBezTo>
                    <a:pt x="29588" y="0"/>
                    <a:pt x="38121" y="8534"/>
                    <a:pt x="38121" y="19061"/>
                  </a:cubicBezTo>
                  <a:close/>
                </a:path>
              </a:pathLst>
            </a:custGeom>
            <a:noFill/>
            <a:ln w="5773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6C1FDCBD-51A4-47A3-933E-DCC2FB03A11D}"/>
                </a:ext>
              </a:extLst>
            </p:cNvPr>
            <p:cNvSpPr/>
            <p:nvPr/>
          </p:nvSpPr>
          <p:spPr>
            <a:xfrm>
              <a:off x="9654363" y="2250615"/>
              <a:ext cx="188223" cy="144741"/>
            </a:xfrm>
            <a:custGeom>
              <a:avLst/>
              <a:gdLst>
                <a:gd name="connsiteX0" fmla="*/ 144742 w 188223"/>
                <a:gd name="connsiteY0" fmla="*/ 5956 h 144741"/>
                <a:gd name="connsiteX1" fmla="*/ 126277 w 188223"/>
                <a:gd name="connsiteY1" fmla="*/ 38717 h 144741"/>
                <a:gd name="connsiteX2" fmla="*/ 124490 w 188223"/>
                <a:gd name="connsiteY2" fmla="*/ 39908 h 144741"/>
                <a:gd name="connsiteX3" fmla="*/ 122703 w 188223"/>
                <a:gd name="connsiteY3" fmla="*/ 38717 h 144741"/>
                <a:gd name="connsiteX4" fmla="*/ 104238 w 188223"/>
                <a:gd name="connsiteY4" fmla="*/ 5956 h 144741"/>
                <a:gd name="connsiteX5" fmla="*/ 60756 w 188223"/>
                <a:gd name="connsiteY5" fmla="*/ 18465 h 144741"/>
                <a:gd name="connsiteX6" fmla="*/ 0 w 188223"/>
                <a:gd name="connsiteY6" fmla="*/ 0 h 144741"/>
                <a:gd name="connsiteX7" fmla="*/ 0 w 188223"/>
                <a:gd name="connsiteY7" fmla="*/ 122703 h 144741"/>
                <a:gd name="connsiteX8" fmla="*/ 62543 w 188223"/>
                <a:gd name="connsiteY8" fmla="*/ 141168 h 144741"/>
                <a:gd name="connsiteX9" fmla="*/ 123894 w 188223"/>
                <a:gd name="connsiteY9" fmla="*/ 123894 h 144741"/>
                <a:gd name="connsiteX10" fmla="*/ 188224 w 188223"/>
                <a:gd name="connsiteY10" fmla="*/ 144742 h 144741"/>
                <a:gd name="connsiteX11" fmla="*/ 188224 w 188223"/>
                <a:gd name="connsiteY11" fmla="*/ 19656 h 144741"/>
                <a:gd name="connsiteX12" fmla="*/ 144742 w 188223"/>
                <a:gd name="connsiteY12" fmla="*/ 5956 h 14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223" h="144741">
                  <a:moveTo>
                    <a:pt x="144742" y="5956"/>
                  </a:moveTo>
                  <a:lnTo>
                    <a:pt x="126277" y="38717"/>
                  </a:lnTo>
                  <a:cubicBezTo>
                    <a:pt x="125681" y="39313"/>
                    <a:pt x="125086" y="39908"/>
                    <a:pt x="124490" y="39908"/>
                  </a:cubicBezTo>
                  <a:cubicBezTo>
                    <a:pt x="123894" y="39908"/>
                    <a:pt x="123299" y="39313"/>
                    <a:pt x="122703" y="38717"/>
                  </a:cubicBezTo>
                  <a:lnTo>
                    <a:pt x="104238" y="5956"/>
                  </a:lnTo>
                  <a:lnTo>
                    <a:pt x="60756" y="18465"/>
                  </a:lnTo>
                  <a:lnTo>
                    <a:pt x="0" y="0"/>
                  </a:lnTo>
                  <a:lnTo>
                    <a:pt x="0" y="122703"/>
                  </a:lnTo>
                  <a:lnTo>
                    <a:pt x="62543" y="141168"/>
                  </a:lnTo>
                  <a:lnTo>
                    <a:pt x="123894" y="123894"/>
                  </a:lnTo>
                  <a:lnTo>
                    <a:pt x="188224" y="144742"/>
                  </a:lnTo>
                  <a:lnTo>
                    <a:pt x="188224" y="19656"/>
                  </a:lnTo>
                  <a:lnTo>
                    <a:pt x="144742" y="5956"/>
                  </a:lnTo>
                  <a:close/>
                </a:path>
              </a:pathLst>
            </a:custGeom>
            <a:noFill/>
            <a:ln w="8659" cap="rnd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DC52D6E-54C7-43BD-965F-BF0C68A94C57}"/>
                </a:ext>
              </a:extLst>
            </p:cNvPr>
            <p:cNvSpPr/>
            <p:nvPr/>
          </p:nvSpPr>
          <p:spPr>
            <a:xfrm>
              <a:off x="9746688" y="2195816"/>
              <a:ext cx="65520" cy="94707"/>
            </a:xfrm>
            <a:custGeom>
              <a:avLst/>
              <a:gdLst>
                <a:gd name="connsiteX0" fmla="*/ 32165 w 65520"/>
                <a:gd name="connsiteY0" fmla="*/ 0 h 94707"/>
                <a:gd name="connsiteX1" fmla="*/ 0 w 65520"/>
                <a:gd name="connsiteY1" fmla="*/ 31569 h 94707"/>
                <a:gd name="connsiteX2" fmla="*/ 4170 w 65520"/>
                <a:gd name="connsiteY2" fmla="*/ 46460 h 94707"/>
                <a:gd name="connsiteX3" fmla="*/ 30974 w 65520"/>
                <a:gd name="connsiteY3" fmla="*/ 93516 h 94707"/>
                <a:gd name="connsiteX4" fmla="*/ 32761 w 65520"/>
                <a:gd name="connsiteY4" fmla="*/ 94708 h 94707"/>
                <a:gd name="connsiteX5" fmla="*/ 34547 w 65520"/>
                <a:gd name="connsiteY5" fmla="*/ 93516 h 94707"/>
                <a:gd name="connsiteX6" fmla="*/ 61351 w 65520"/>
                <a:gd name="connsiteY6" fmla="*/ 46460 h 94707"/>
                <a:gd name="connsiteX7" fmla="*/ 65521 w 65520"/>
                <a:gd name="connsiteY7" fmla="*/ 31569 h 94707"/>
                <a:gd name="connsiteX8" fmla="*/ 32165 w 65520"/>
                <a:gd name="connsiteY8" fmla="*/ 0 h 94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20" h="94707">
                  <a:moveTo>
                    <a:pt x="32165" y="0"/>
                  </a:moveTo>
                  <a:cubicBezTo>
                    <a:pt x="14296" y="0"/>
                    <a:pt x="0" y="14295"/>
                    <a:pt x="0" y="31569"/>
                  </a:cubicBezTo>
                  <a:cubicBezTo>
                    <a:pt x="0" y="36930"/>
                    <a:pt x="1191" y="41695"/>
                    <a:pt x="4170" y="46460"/>
                  </a:cubicBezTo>
                  <a:lnTo>
                    <a:pt x="30974" y="93516"/>
                  </a:lnTo>
                  <a:cubicBezTo>
                    <a:pt x="31569" y="94112"/>
                    <a:pt x="32165" y="94708"/>
                    <a:pt x="32761" y="94708"/>
                  </a:cubicBezTo>
                  <a:cubicBezTo>
                    <a:pt x="33356" y="94708"/>
                    <a:pt x="33952" y="94112"/>
                    <a:pt x="34547" y="93516"/>
                  </a:cubicBezTo>
                  <a:lnTo>
                    <a:pt x="61351" y="46460"/>
                  </a:lnTo>
                  <a:cubicBezTo>
                    <a:pt x="63734" y="41695"/>
                    <a:pt x="65521" y="36930"/>
                    <a:pt x="65521" y="31569"/>
                  </a:cubicBezTo>
                  <a:cubicBezTo>
                    <a:pt x="64330" y="13700"/>
                    <a:pt x="50034" y="0"/>
                    <a:pt x="32165" y="0"/>
                  </a:cubicBezTo>
                  <a:close/>
                </a:path>
              </a:pathLst>
            </a:custGeom>
            <a:noFill/>
            <a:ln w="865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3" name="Segnaposto testo 42">
            <a:extLst>
              <a:ext uri="{FF2B5EF4-FFF2-40B4-BE49-F238E27FC236}">
                <a16:creationId xmlns:a16="http://schemas.microsoft.com/office/drawing/2014/main" id="{E2683C6C-36B1-4B1E-9816-63F9311C6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152" y="1971713"/>
            <a:ext cx="1431081" cy="53498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buNone/>
              <a:defRPr lang="it-IT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algn="l" defTabSz="497937" rtl="0" eaLnBrk="1" latinLnBrk="0" hangingPunct="1">
              <a:defRPr lang="it-IT" sz="12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algn="l" defTabSz="497937" rtl="0" eaLnBrk="1" latinLnBrk="0" hangingPunct="1">
              <a:defRPr lang="it-IT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it-IT" sz="1200" b="1" dirty="0">
                <a:solidFill>
                  <a:schemeClr val="bg1"/>
                </a:solidFill>
              </a:rPr>
              <a:t>Attiva dal</a:t>
            </a:r>
          </a:p>
          <a:p>
            <a:pPr>
              <a:spcAft>
                <a:spcPts val="450"/>
              </a:spcAft>
            </a:pPr>
            <a:r>
              <a:rPr lang="it-IT" dirty="0">
                <a:solidFill>
                  <a:schemeClr val="bg1"/>
                </a:solidFill>
              </a:rPr>
              <a:t>29/07/2020</a:t>
            </a:r>
            <a:endParaRPr lang="it-IT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8157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19">
            <a:extLst>
              <a:ext uri="{FF2B5EF4-FFF2-40B4-BE49-F238E27FC236}">
                <a16:creationId xmlns:a16="http://schemas.microsoft.com/office/drawing/2014/main" id="{3796BCBD-E6BC-47C5-B719-51FEA7E10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2604" y="7020991"/>
            <a:ext cx="5805347" cy="401167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100000"/>
              </a:lnSpc>
              <a:defRPr sz="1100">
                <a:solidFill>
                  <a:srgbClr val="821B4C"/>
                </a:solidFill>
              </a:defRPr>
            </a:lvl1pPr>
          </a:lstStyle>
          <a:p>
            <a:pPr algn="r"/>
            <a:r>
              <a:rPr lang="it-IT" sz="1100" b="1" dirty="0">
                <a:solidFill>
                  <a:srgbClr val="821B4C"/>
                </a:solidFill>
              </a:rPr>
              <a:t>Gestione ed efficientamento energetico degli impianti di illuminazione pubblica di proprietà degli Enti Locali - Enti Piccoli </a:t>
            </a:r>
            <a:r>
              <a:rPr lang="it-IT" sz="1100" b="0" dirty="0">
                <a:solidFill>
                  <a:srgbClr val="821B4C"/>
                </a:solidFill>
              </a:rPr>
              <a:t>(2/2) </a:t>
            </a:r>
            <a:endParaRPr lang="it-IT" sz="1100" dirty="0">
              <a:solidFill>
                <a:srgbClr val="821B4C"/>
              </a:solidFill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0"/>
            <a:ext cx="2700000" cy="6915174"/>
          </a:xfrm>
          <a:prstGeom prst="round2SameRect">
            <a:avLst>
              <a:gd name="adj1" fmla="val 0"/>
              <a:gd name="adj2" fmla="val 5787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C86B3C3-69ED-49F4-990C-74E87C0BC297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3D7409-1E1D-4F71-B4F6-4AE4EF272353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87245427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>
            <a:extLst>
              <a:ext uri="{FF2B5EF4-FFF2-40B4-BE49-F238E27FC236}">
                <a16:creationId xmlns:a16="http://schemas.microsoft.com/office/drawing/2014/main" id="{E5E87C95-904C-4AFE-8D06-686FAB37A8CB}"/>
              </a:ext>
            </a:extLst>
          </p:cNvPr>
          <p:cNvSpPr/>
          <p:nvPr userDrawn="1"/>
        </p:nvSpPr>
        <p:spPr>
          <a:xfrm>
            <a:off x="7587949" y="1908023"/>
            <a:ext cx="2700001" cy="72028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con angoli in alto arrotondati 1">
            <a:extLst>
              <a:ext uri="{FF2B5EF4-FFF2-40B4-BE49-F238E27FC236}">
                <a16:creationId xmlns:a16="http://schemas.microsoft.com/office/drawing/2014/main" id="{4C0A78DD-7743-4454-BEF8-89A785001B9E}"/>
              </a:ext>
            </a:extLst>
          </p:cNvPr>
          <p:cNvSpPr/>
          <p:nvPr userDrawn="1"/>
        </p:nvSpPr>
        <p:spPr>
          <a:xfrm>
            <a:off x="7587951" y="-1"/>
            <a:ext cx="2700000" cy="756126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pic>
        <p:nvPicPr>
          <p:cNvPr id="22" name="Elemento grafico 21">
            <a:extLst>
              <a:ext uri="{FF2B5EF4-FFF2-40B4-BE49-F238E27FC236}">
                <a16:creationId xmlns:a16="http://schemas.microsoft.com/office/drawing/2014/main" id="{03F086D8-7A3F-443C-94EE-49004113D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810" r="43377" b="38099"/>
          <a:stretch/>
        </p:blipFill>
        <p:spPr>
          <a:xfrm>
            <a:off x="7794971" y="779212"/>
            <a:ext cx="2492979" cy="468052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FCE76594-7ACF-4DCF-89FB-7E0AF9FCF40A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1FF03D-BBED-455F-9376-43D584170221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63055425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E9A5DDE-554C-4BE0-A961-F6B0C48A0448}"/>
              </a:ext>
            </a:extLst>
          </p:cNvPr>
          <p:cNvSpPr/>
          <p:nvPr userDrawn="1"/>
        </p:nvSpPr>
        <p:spPr>
          <a:xfrm>
            <a:off x="10287950" y="7004740"/>
            <a:ext cx="411926" cy="254449"/>
          </a:xfrm>
          <a:prstGeom prst="rect">
            <a:avLst/>
          </a:prstGeom>
        </p:spPr>
        <p:txBody>
          <a:bodyPr wrap="square" lIns="99587" tIns="49794" rIns="99587" bIns="49794" anchor="ctr">
            <a:spAutoFit/>
          </a:bodyPr>
          <a:lstStyle/>
          <a:p>
            <a:pPr algn="ctr"/>
            <a:fld id="{F7D8699E-EEF9-46FC-A4C1-32770D67C165}" type="slidenum">
              <a:rPr lang="it-IT" sz="1000" b="1" smtClean="0">
                <a:solidFill>
                  <a:srgbClr val="5B6770"/>
                </a:solidFill>
                <a:latin typeface="+mj-lt"/>
                <a:ea typeface="ＭＳ Ｐゴシック" pitchFamily="34" charset="-128"/>
              </a:rPr>
              <a:pPr algn="ctr"/>
              <a:t>‹N›</a:t>
            </a:fld>
            <a:endParaRPr lang="it-IT" sz="1000" b="1" dirty="0">
              <a:solidFill>
                <a:srgbClr val="5B6770"/>
              </a:solidFill>
              <a:latin typeface="+mj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4F24B2A-3C57-4123-909E-2A859AF4974E}"/>
              </a:ext>
            </a:extLst>
          </p:cNvPr>
          <p:cNvSpPr txBox="1">
            <a:spLocks/>
          </p:cNvSpPr>
          <p:nvPr userDrawn="1"/>
        </p:nvSpPr>
        <p:spPr>
          <a:xfrm>
            <a:off x="10287950" y="5361042"/>
            <a:ext cx="411926" cy="1554132"/>
          </a:xfrm>
          <a:prstGeom prst="rect">
            <a:avLst/>
          </a:prstGeom>
        </p:spPr>
        <p:txBody>
          <a:bodyPr vert="vert270" lIns="99587" tIns="49794" rIns="99587" bIns="49794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00" dirty="0">
                <a:solidFill>
                  <a:srgbClr val="5B6770"/>
                </a:solidFill>
              </a:rPr>
              <a:t>CLASSIFICAZIONE: CONSIP PUBLIC</a:t>
            </a:r>
          </a:p>
        </p:txBody>
      </p:sp>
    </p:spTree>
    <p:extLst>
      <p:ext uri="{BB962C8B-B14F-4D97-AF65-F5344CB8AC3E}">
        <p14:creationId xmlns:p14="http://schemas.microsoft.com/office/powerpoint/2010/main" val="248221936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roberta.pirone\Documents\Corporate\Identity2015\Intranet\Modelli powerpoint per le presentazioni di valenza aziendale\sfondo_acq1new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01" y="-70945"/>
            <a:ext cx="10817528" cy="7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 userDrawn="1"/>
        </p:nvSpPr>
        <p:spPr>
          <a:xfrm>
            <a:off x="3247271" y="3805651"/>
            <a:ext cx="6416897" cy="695060"/>
          </a:xfrm>
          <a:prstGeom prst="rect">
            <a:avLst/>
          </a:prstGeom>
        </p:spPr>
        <p:txBody>
          <a:bodyPr lIns="99587" tIns="49794" rIns="99587" bIns="49794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>
                <a:solidFill>
                  <a:srgbClr val="5B6770"/>
                </a:solidFill>
              </a:rPr>
              <a:t>Consip S.p.A.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Via Isonzo 19/E – 00198 Roma</a:t>
            </a:r>
          </a:p>
          <a:p>
            <a:pPr marL="0" indent="0">
              <a:buNone/>
            </a:pPr>
            <a:r>
              <a:rPr lang="it-IT" sz="1100" b="0" dirty="0">
                <a:solidFill>
                  <a:srgbClr val="5B6770"/>
                </a:solidFill>
              </a:rPr>
              <a:t>T +39 0685449.1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247271" y="5148783"/>
            <a:ext cx="6416897" cy="701992"/>
          </a:xfrm>
          <a:prstGeom prst="rect">
            <a:avLst/>
          </a:prstGeom>
        </p:spPr>
        <p:txBody>
          <a:bodyPr lIns="99587" tIns="49794" rIns="99587" bIns="49794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b="1" kern="120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357188" indent="-357188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160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400" b="1" kern="1200" dirty="0">
                <a:solidFill>
                  <a:srgbClr val="5B6770"/>
                </a:solidFill>
                <a:latin typeface="+mn-lt"/>
                <a:ea typeface="+mn-ea"/>
                <a:cs typeface="+mn-cs"/>
              </a:rPr>
              <a:t>www.consip.it</a:t>
            </a:r>
          </a:p>
          <a:p>
            <a:pPr marL="0" indent="0">
              <a:buNone/>
            </a:pPr>
            <a:r>
              <a:rPr lang="it-IT" sz="1400" dirty="0">
                <a:solidFill>
                  <a:srgbClr val="5B6770"/>
                </a:solidFill>
              </a:rPr>
              <a:t>www.acquistinretepa.it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88" y="6443290"/>
            <a:ext cx="171450" cy="1714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192514"/>
            <a:ext cx="171450" cy="1714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6694066"/>
            <a:ext cx="171450" cy="171450"/>
          </a:xfrm>
          <a:prstGeom prst="rect">
            <a:avLst/>
          </a:prstGeom>
        </p:spPr>
      </p:pic>
      <p:sp>
        <p:nvSpPr>
          <p:cNvPr id="16" name="CasellaDiTesto 15"/>
          <p:cNvSpPr txBox="1"/>
          <p:nvPr userDrawn="1"/>
        </p:nvSpPr>
        <p:spPr>
          <a:xfrm>
            <a:off x="5567026" y="6139059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</a:t>
            </a:r>
            <a:r>
              <a:rPr lang="it-IT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Consip_Spa</a:t>
            </a:r>
            <a:endParaRPr lang="it-IT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CasellaDiTesto 16"/>
          <p:cNvSpPr txBox="1"/>
          <p:nvPr userDrawn="1"/>
        </p:nvSpPr>
        <p:spPr>
          <a:xfrm>
            <a:off x="5567026" y="6384521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www.linkedin.com/company/consip/</a:t>
            </a:r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5567026" y="6629982"/>
            <a:ext cx="2696691" cy="2769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Canale ‘’Consip’’</a:t>
            </a:r>
          </a:p>
        </p:txBody>
      </p:sp>
    </p:spTree>
    <p:extLst>
      <p:ext uri="{BB962C8B-B14F-4D97-AF65-F5344CB8AC3E}">
        <p14:creationId xmlns:p14="http://schemas.microsoft.com/office/powerpoint/2010/main" val="284587182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5101" y="1764295"/>
            <a:ext cx="8620889" cy="4678532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1pPr>
            <a:lvl2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2pPr>
            <a:lvl3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3pPr>
            <a:lvl4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4pPr>
            <a:lvl5pPr>
              <a:buClr>
                <a:srgbClr val="821B4C"/>
              </a:buClr>
              <a:buSzPct val="150000"/>
              <a:buFont typeface="Wingdings" charset="2"/>
              <a:buAutoNum type="arabicPlain"/>
              <a:defRPr b="0">
                <a:solidFill>
                  <a:srgbClr val="5B6770"/>
                </a:solidFill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45554" y="396255"/>
            <a:ext cx="8617632" cy="892887"/>
          </a:xfrm>
          <a:prstGeom prst="rect">
            <a:avLst/>
          </a:prstGeom>
        </p:spPr>
        <p:txBody>
          <a:bodyPr lIns="99587" tIns="49794" rIns="99587" bIns="49794"/>
          <a:lstStyle>
            <a:lvl1pPr>
              <a:lnSpc>
                <a:spcPts val="3000"/>
              </a:lnSpc>
              <a:defRPr sz="2400" baseline="0">
                <a:solidFill>
                  <a:srgbClr val="821B4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704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6136861-158F-468C-98D7-5E807E7E190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50156" y="6950543"/>
            <a:ext cx="1367781" cy="34730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D0DFC9E-87B6-41E5-AC02-16F4E2FDE1F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253923" y="6948983"/>
            <a:ext cx="1652617" cy="3504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D9A391C-B077-4B23-B01E-4D75E2579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50156" y="360864"/>
            <a:ext cx="1743808" cy="263387"/>
          </a:xfrm>
          <a:prstGeom prst="rect">
            <a:avLst/>
          </a:prstGeom>
        </p:spPr>
      </p:pic>
      <p:grpSp>
        <p:nvGrpSpPr>
          <p:cNvPr id="14" name="Elemento grafico 2">
            <a:extLst>
              <a:ext uri="{FF2B5EF4-FFF2-40B4-BE49-F238E27FC236}">
                <a16:creationId xmlns:a16="http://schemas.microsoft.com/office/drawing/2014/main" id="{06DCF403-599B-477A-BF5C-3C7A0B47A703}"/>
              </a:ext>
            </a:extLst>
          </p:cNvPr>
          <p:cNvGrpSpPr/>
          <p:nvPr userDrawn="1"/>
        </p:nvGrpSpPr>
        <p:grpSpPr>
          <a:xfrm>
            <a:off x="0" y="324247"/>
            <a:ext cx="2466380" cy="379405"/>
            <a:chOff x="0" y="324247"/>
            <a:chExt cx="2466380" cy="379405"/>
          </a:xfrm>
        </p:grpSpPr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1A52922E-9175-4BA7-B46F-D8C1200D6A5A}"/>
                </a:ext>
              </a:extLst>
            </p:cNvPr>
            <p:cNvSpPr/>
            <p:nvPr/>
          </p:nvSpPr>
          <p:spPr>
            <a:xfrm>
              <a:off x="0" y="324247"/>
              <a:ext cx="2466380" cy="379405"/>
            </a:xfrm>
            <a:custGeom>
              <a:avLst/>
              <a:gdLst>
                <a:gd name="connsiteX0" fmla="*/ 0 w 2352311"/>
                <a:gd name="connsiteY0" fmla="*/ 0 h 379405"/>
                <a:gd name="connsiteX1" fmla="*/ 2352311 w 2352311"/>
                <a:gd name="connsiteY1" fmla="*/ 0 h 379405"/>
                <a:gd name="connsiteX2" fmla="*/ 2352311 w 2352311"/>
                <a:gd name="connsiteY2" fmla="*/ 379405 h 379405"/>
                <a:gd name="connsiteX3" fmla="*/ 0 w 2352311"/>
                <a:gd name="connsiteY3" fmla="*/ 379405 h 379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2311" h="379405">
                  <a:moveTo>
                    <a:pt x="0" y="0"/>
                  </a:moveTo>
                  <a:lnTo>
                    <a:pt x="2352311" y="0"/>
                  </a:lnTo>
                  <a:lnTo>
                    <a:pt x="2352311" y="379405"/>
                  </a:lnTo>
                  <a:lnTo>
                    <a:pt x="0" y="379405"/>
                  </a:lnTo>
                  <a:close/>
                </a:path>
              </a:pathLst>
            </a:custGeom>
            <a:solidFill>
              <a:srgbClr val="821B4C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4D7547D0-A21D-479D-BB9F-0F2BE4A40BA4}"/>
                </a:ext>
              </a:extLst>
            </p:cNvPr>
            <p:cNvSpPr/>
            <p:nvPr/>
          </p:nvSpPr>
          <p:spPr>
            <a:xfrm>
              <a:off x="454918" y="440597"/>
              <a:ext cx="117615" cy="145438"/>
            </a:xfrm>
            <a:custGeom>
              <a:avLst/>
              <a:gdLst>
                <a:gd name="connsiteX0" fmla="*/ 117616 w 117615"/>
                <a:gd name="connsiteY0" fmla="*/ 50587 h 145438"/>
                <a:gd name="connsiteX1" fmla="*/ 117616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9 w 117615"/>
                <a:gd name="connsiteY4" fmla="*/ 128998 h 145438"/>
                <a:gd name="connsiteX5" fmla="*/ 45529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6 w 117615"/>
                <a:gd name="connsiteY14" fmla="*/ 50587 h 145438"/>
                <a:gd name="connsiteX15" fmla="*/ 82204 w 117615"/>
                <a:gd name="connsiteY15" fmla="*/ 78410 h 145438"/>
                <a:gd name="connsiteX16" fmla="*/ 61970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6" y="50587"/>
                  </a:moveTo>
                  <a:lnTo>
                    <a:pt x="117616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9" y="128998"/>
                  </a:lnTo>
                  <a:cubicBezTo>
                    <a:pt x="77146" y="136586"/>
                    <a:pt x="64499" y="144174"/>
                    <a:pt x="45529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6116" y="0"/>
                    <a:pt x="117616" y="13912"/>
                    <a:pt x="117616" y="50587"/>
                  </a:cubicBezTo>
                  <a:moveTo>
                    <a:pt x="82204" y="78410"/>
                  </a:moveTo>
                  <a:lnTo>
                    <a:pt x="61970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5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4E40E012-163A-456E-92D8-398543BE5566}"/>
                </a:ext>
              </a:extLst>
            </p:cNvPr>
            <p:cNvSpPr/>
            <p:nvPr/>
          </p:nvSpPr>
          <p:spPr>
            <a:xfrm>
              <a:off x="1026555" y="379893"/>
              <a:ext cx="42999" cy="206143"/>
            </a:xfrm>
            <a:custGeom>
              <a:avLst/>
              <a:gdLst>
                <a:gd name="connsiteX0" fmla="*/ 3794 w 42999"/>
                <a:gd name="connsiteY0" fmla="*/ 206143 h 206143"/>
                <a:gd name="connsiteX1" fmla="*/ 5059 w 42999"/>
                <a:gd name="connsiteY1" fmla="*/ 206143 h 206143"/>
                <a:gd name="connsiteX2" fmla="*/ 37941 w 42999"/>
                <a:gd name="connsiteY2" fmla="*/ 173262 h 206143"/>
                <a:gd name="connsiteX3" fmla="*/ 37941 w 42999"/>
                <a:gd name="connsiteY3" fmla="*/ 170732 h 206143"/>
                <a:gd name="connsiteX4" fmla="*/ 37941 w 42999"/>
                <a:gd name="connsiteY4" fmla="*/ 170732 h 206143"/>
                <a:gd name="connsiteX5" fmla="*/ 37941 w 42999"/>
                <a:gd name="connsiteY5" fmla="*/ 64499 h 206143"/>
                <a:gd name="connsiteX6" fmla="*/ 2529 w 42999"/>
                <a:gd name="connsiteY6" fmla="*/ 64499 h 206143"/>
                <a:gd name="connsiteX7" fmla="*/ 2529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3794" y="206143"/>
                  </a:moveTo>
                  <a:lnTo>
                    <a:pt x="5059" y="206143"/>
                  </a:lnTo>
                  <a:cubicBezTo>
                    <a:pt x="24029" y="206143"/>
                    <a:pt x="37941" y="190967"/>
                    <a:pt x="37941" y="173262"/>
                  </a:cubicBezTo>
                  <a:lnTo>
                    <a:pt x="37941" y="170732"/>
                  </a:lnTo>
                  <a:lnTo>
                    <a:pt x="37941" y="170732"/>
                  </a:lnTo>
                  <a:lnTo>
                    <a:pt x="37941" y="64499"/>
                  </a:lnTo>
                  <a:lnTo>
                    <a:pt x="2529" y="64499"/>
                  </a:lnTo>
                  <a:lnTo>
                    <a:pt x="2529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8853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FF657DDE-149B-4938-92D4-84028DD1A5DF}"/>
                </a:ext>
              </a:extLst>
            </p:cNvPr>
            <p:cNvSpPr/>
            <p:nvPr/>
          </p:nvSpPr>
          <p:spPr>
            <a:xfrm>
              <a:off x="1085995" y="441862"/>
              <a:ext cx="107498" cy="142909"/>
            </a:xfrm>
            <a:custGeom>
              <a:avLst/>
              <a:gdLst>
                <a:gd name="connsiteX0" fmla="*/ 50587 w 107498"/>
                <a:gd name="connsiteY0" fmla="*/ 142909 h 142909"/>
                <a:gd name="connsiteX1" fmla="*/ 0 w 107498"/>
                <a:gd name="connsiteY1" fmla="*/ 130262 h 142909"/>
                <a:gd name="connsiteX2" fmla="*/ 11382 w 107498"/>
                <a:gd name="connsiteY2" fmla="*/ 104969 h 142909"/>
                <a:gd name="connsiteX3" fmla="*/ 48058 w 107498"/>
                <a:gd name="connsiteY3" fmla="*/ 117616 h 142909"/>
                <a:gd name="connsiteX4" fmla="*/ 72087 w 107498"/>
                <a:gd name="connsiteY4" fmla="*/ 102439 h 142909"/>
                <a:gd name="connsiteX5" fmla="*/ 8853 w 107498"/>
                <a:gd name="connsiteY5" fmla="*/ 40470 h 142909"/>
                <a:gd name="connsiteX6" fmla="*/ 60705 w 107498"/>
                <a:gd name="connsiteY6" fmla="*/ 0 h 142909"/>
                <a:gd name="connsiteX7" fmla="*/ 101175 w 107498"/>
                <a:gd name="connsiteY7" fmla="*/ 7588 h 142909"/>
                <a:gd name="connsiteX8" fmla="*/ 101175 w 107498"/>
                <a:gd name="connsiteY8" fmla="*/ 36676 h 142909"/>
                <a:gd name="connsiteX9" fmla="*/ 61970 w 107498"/>
                <a:gd name="connsiteY9" fmla="*/ 27823 h 142909"/>
                <a:gd name="connsiteX10" fmla="*/ 42999 w 107498"/>
                <a:gd name="connsiteY10" fmla="*/ 39205 h 142909"/>
                <a:gd name="connsiteX11" fmla="*/ 107498 w 107498"/>
                <a:gd name="connsiteY11" fmla="*/ 101175 h 142909"/>
                <a:gd name="connsiteX12" fmla="*/ 50587 w 107498"/>
                <a:gd name="connsiteY12" fmla="*/ 142909 h 142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498" h="142909">
                  <a:moveTo>
                    <a:pt x="50587" y="142909"/>
                  </a:moveTo>
                  <a:cubicBezTo>
                    <a:pt x="27823" y="142909"/>
                    <a:pt x="11382" y="137850"/>
                    <a:pt x="0" y="130262"/>
                  </a:cubicBezTo>
                  <a:lnTo>
                    <a:pt x="11382" y="104969"/>
                  </a:lnTo>
                  <a:cubicBezTo>
                    <a:pt x="21500" y="112557"/>
                    <a:pt x="34146" y="117616"/>
                    <a:pt x="48058" y="117616"/>
                  </a:cubicBezTo>
                  <a:cubicBezTo>
                    <a:pt x="61970" y="117616"/>
                    <a:pt x="72087" y="112557"/>
                    <a:pt x="72087" y="102439"/>
                  </a:cubicBezTo>
                  <a:cubicBezTo>
                    <a:pt x="72087" y="77146"/>
                    <a:pt x="8853" y="87263"/>
                    <a:pt x="8853" y="40470"/>
                  </a:cubicBezTo>
                  <a:cubicBezTo>
                    <a:pt x="8853" y="16441"/>
                    <a:pt x="27823" y="0"/>
                    <a:pt x="60705" y="0"/>
                  </a:cubicBezTo>
                  <a:cubicBezTo>
                    <a:pt x="78410" y="0"/>
                    <a:pt x="91057" y="2529"/>
                    <a:pt x="101175" y="7588"/>
                  </a:cubicBezTo>
                  <a:lnTo>
                    <a:pt x="101175" y="36676"/>
                  </a:lnTo>
                  <a:cubicBezTo>
                    <a:pt x="89793" y="31617"/>
                    <a:pt x="77146" y="27823"/>
                    <a:pt x="61970" y="27823"/>
                  </a:cubicBezTo>
                  <a:cubicBezTo>
                    <a:pt x="49323" y="27823"/>
                    <a:pt x="42999" y="31617"/>
                    <a:pt x="42999" y="39205"/>
                  </a:cubicBezTo>
                  <a:cubicBezTo>
                    <a:pt x="42999" y="60705"/>
                    <a:pt x="107498" y="54381"/>
                    <a:pt x="107498" y="101175"/>
                  </a:cubicBezTo>
                  <a:cubicBezTo>
                    <a:pt x="107498" y="131527"/>
                    <a:pt x="79675" y="142909"/>
                    <a:pt x="50587" y="14290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9321460-C49D-44C0-BD2D-6D7286FE32EB}"/>
                </a:ext>
              </a:extLst>
            </p:cNvPr>
            <p:cNvSpPr/>
            <p:nvPr/>
          </p:nvSpPr>
          <p:spPr>
            <a:xfrm>
              <a:off x="1648779" y="440597"/>
              <a:ext cx="125203" cy="144173"/>
            </a:xfrm>
            <a:custGeom>
              <a:avLst/>
              <a:gdLst>
                <a:gd name="connsiteX0" fmla="*/ 60705 w 125203"/>
                <a:gd name="connsiteY0" fmla="*/ 26558 h 144173"/>
                <a:gd name="connsiteX1" fmla="*/ 34146 w 125203"/>
                <a:gd name="connsiteY1" fmla="*/ 56911 h 144173"/>
                <a:gd name="connsiteX2" fmla="*/ 87263 w 125203"/>
                <a:gd name="connsiteY2" fmla="*/ 56911 h 144173"/>
                <a:gd name="connsiteX3" fmla="*/ 60705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0705" y="26558"/>
                  </a:moveTo>
                  <a:cubicBezTo>
                    <a:pt x="44264" y="26558"/>
                    <a:pt x="34146" y="41735"/>
                    <a:pt x="34146" y="56911"/>
                  </a:cubicBezTo>
                  <a:lnTo>
                    <a:pt x="87263" y="56911"/>
                  </a:lnTo>
                  <a:cubicBezTo>
                    <a:pt x="87263" y="41735"/>
                    <a:pt x="78410" y="26558"/>
                    <a:pt x="60705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B38DC7FB-7FEC-47EC-B6E3-A5946E8A09BA}"/>
                </a:ext>
              </a:extLst>
            </p:cNvPr>
            <p:cNvSpPr/>
            <p:nvPr/>
          </p:nvSpPr>
          <p:spPr>
            <a:xfrm>
              <a:off x="1890334" y="440597"/>
              <a:ext cx="125203" cy="144173"/>
            </a:xfrm>
            <a:custGeom>
              <a:avLst/>
              <a:gdLst>
                <a:gd name="connsiteX0" fmla="*/ 61969 w 125203"/>
                <a:gd name="connsiteY0" fmla="*/ 26558 h 144173"/>
                <a:gd name="connsiteX1" fmla="*/ 35411 w 125203"/>
                <a:gd name="connsiteY1" fmla="*/ 56911 h 144173"/>
                <a:gd name="connsiteX2" fmla="*/ 88528 w 125203"/>
                <a:gd name="connsiteY2" fmla="*/ 56911 h 144173"/>
                <a:gd name="connsiteX3" fmla="*/ 61969 w 125203"/>
                <a:gd name="connsiteY3" fmla="*/ 26558 h 144173"/>
                <a:gd name="connsiteX4" fmla="*/ 35411 w 125203"/>
                <a:gd name="connsiteY4" fmla="*/ 82204 h 144173"/>
                <a:gd name="connsiteX5" fmla="*/ 74616 w 125203"/>
                <a:gd name="connsiteY5" fmla="*/ 116351 h 144173"/>
                <a:gd name="connsiteX6" fmla="*/ 110027 w 125203"/>
                <a:gd name="connsiteY6" fmla="*/ 106233 h 144173"/>
                <a:gd name="connsiteX7" fmla="*/ 118880 w 125203"/>
                <a:gd name="connsiteY7" fmla="*/ 128998 h 144173"/>
                <a:gd name="connsiteX8" fmla="*/ 68293 w 125203"/>
                <a:gd name="connsiteY8" fmla="*/ 144174 h 144173"/>
                <a:gd name="connsiteX9" fmla="*/ 0 w 125203"/>
                <a:gd name="connsiteY9" fmla="*/ 72087 h 144173"/>
                <a:gd name="connsiteX10" fmla="*/ 63234 w 125203"/>
                <a:gd name="connsiteY10" fmla="*/ 0 h 144173"/>
                <a:gd name="connsiteX11" fmla="*/ 125204 w 125203"/>
                <a:gd name="connsiteY11" fmla="*/ 70822 h 144173"/>
                <a:gd name="connsiteX12" fmla="*/ 125204 w 125203"/>
                <a:gd name="connsiteY12" fmla="*/ 80940 h 144173"/>
                <a:gd name="connsiteX13" fmla="*/ 35411 w 125203"/>
                <a:gd name="connsiteY13" fmla="*/ 80940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203" h="144173">
                  <a:moveTo>
                    <a:pt x="61969" y="26558"/>
                  </a:moveTo>
                  <a:cubicBezTo>
                    <a:pt x="45528" y="26558"/>
                    <a:pt x="35411" y="41735"/>
                    <a:pt x="35411" y="56911"/>
                  </a:cubicBezTo>
                  <a:lnTo>
                    <a:pt x="88528" y="56911"/>
                  </a:lnTo>
                  <a:cubicBezTo>
                    <a:pt x="87263" y="41735"/>
                    <a:pt x="79675" y="26558"/>
                    <a:pt x="61969" y="26558"/>
                  </a:cubicBezTo>
                  <a:moveTo>
                    <a:pt x="35411" y="82204"/>
                  </a:moveTo>
                  <a:cubicBezTo>
                    <a:pt x="35411" y="102439"/>
                    <a:pt x="53117" y="116351"/>
                    <a:pt x="74616" y="116351"/>
                  </a:cubicBezTo>
                  <a:cubicBezTo>
                    <a:pt x="87263" y="116351"/>
                    <a:pt x="98645" y="112557"/>
                    <a:pt x="110027" y="106233"/>
                  </a:cubicBezTo>
                  <a:lnTo>
                    <a:pt x="118880" y="128998"/>
                  </a:lnTo>
                  <a:cubicBezTo>
                    <a:pt x="103704" y="140380"/>
                    <a:pt x="84734" y="144174"/>
                    <a:pt x="68293" y="144174"/>
                  </a:cubicBezTo>
                  <a:cubicBezTo>
                    <a:pt x="20235" y="144174"/>
                    <a:pt x="0" y="108763"/>
                    <a:pt x="0" y="72087"/>
                  </a:cubicBezTo>
                  <a:cubicBezTo>
                    <a:pt x="0" y="32882"/>
                    <a:pt x="22764" y="0"/>
                    <a:pt x="63234" y="0"/>
                  </a:cubicBezTo>
                  <a:cubicBezTo>
                    <a:pt x="99910" y="0"/>
                    <a:pt x="125204" y="27823"/>
                    <a:pt x="125204" y="70822"/>
                  </a:cubicBezTo>
                  <a:lnTo>
                    <a:pt x="125204" y="80940"/>
                  </a:lnTo>
                  <a:lnTo>
                    <a:pt x="35411" y="8094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4D2A9FB-EE6F-4077-87DC-682C76C9E892}"/>
                </a:ext>
              </a:extLst>
            </p:cNvPr>
            <p:cNvSpPr/>
            <p:nvPr/>
          </p:nvSpPr>
          <p:spPr>
            <a:xfrm>
              <a:off x="1552663" y="440597"/>
              <a:ext cx="89792" cy="145438"/>
            </a:xfrm>
            <a:custGeom>
              <a:avLst/>
              <a:gdLst>
                <a:gd name="connsiteX0" fmla="*/ 72087 w 89792"/>
                <a:gd name="connsiteY0" fmla="*/ 0 h 145438"/>
                <a:gd name="connsiteX1" fmla="*/ 35411 w 89792"/>
                <a:gd name="connsiteY1" fmla="*/ 16441 h 145438"/>
                <a:gd name="connsiteX2" fmla="*/ 35411 w 89792"/>
                <a:gd name="connsiteY2" fmla="*/ 3794 h 145438"/>
                <a:gd name="connsiteX3" fmla="*/ 0 w 89792"/>
                <a:gd name="connsiteY3" fmla="*/ 3794 h 145438"/>
                <a:gd name="connsiteX4" fmla="*/ 0 w 89792"/>
                <a:gd name="connsiteY4" fmla="*/ 145439 h 145438"/>
                <a:gd name="connsiteX5" fmla="*/ 1265 w 89792"/>
                <a:gd name="connsiteY5" fmla="*/ 145439 h 145438"/>
                <a:gd name="connsiteX6" fmla="*/ 34146 w 89792"/>
                <a:gd name="connsiteY6" fmla="*/ 115086 h 145438"/>
                <a:gd name="connsiteX7" fmla="*/ 34146 w 89792"/>
                <a:gd name="connsiteY7" fmla="*/ 44264 h 145438"/>
                <a:gd name="connsiteX8" fmla="*/ 60705 w 89792"/>
                <a:gd name="connsiteY8" fmla="*/ 31617 h 145438"/>
                <a:gd name="connsiteX9" fmla="*/ 77146 w 89792"/>
                <a:gd name="connsiteY9" fmla="*/ 35411 h 145438"/>
                <a:gd name="connsiteX10" fmla="*/ 89793 w 89792"/>
                <a:gd name="connsiteY10" fmla="*/ 5059 h 145438"/>
                <a:gd name="connsiteX11" fmla="*/ 72087 w 89792"/>
                <a:gd name="connsiteY11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792" h="145438">
                  <a:moveTo>
                    <a:pt x="72087" y="0"/>
                  </a:moveTo>
                  <a:cubicBezTo>
                    <a:pt x="59440" y="0"/>
                    <a:pt x="49323" y="5059"/>
                    <a:pt x="35411" y="16441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18970" y="145439"/>
                    <a:pt x="32882" y="131527"/>
                    <a:pt x="34146" y="115086"/>
                  </a:cubicBezTo>
                  <a:lnTo>
                    <a:pt x="34146" y="44264"/>
                  </a:lnTo>
                  <a:cubicBezTo>
                    <a:pt x="42999" y="35411"/>
                    <a:pt x="53117" y="31617"/>
                    <a:pt x="60705" y="31617"/>
                  </a:cubicBezTo>
                  <a:cubicBezTo>
                    <a:pt x="64499" y="31617"/>
                    <a:pt x="70822" y="32882"/>
                    <a:pt x="77146" y="35411"/>
                  </a:cubicBezTo>
                  <a:lnTo>
                    <a:pt x="89793" y="5059"/>
                  </a:lnTo>
                  <a:cubicBezTo>
                    <a:pt x="85998" y="2529"/>
                    <a:pt x="78410" y="0"/>
                    <a:pt x="7208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9BAC45B1-FE7F-4A62-9239-2A699C9CEA79}"/>
                </a:ext>
              </a:extLst>
            </p:cNvPr>
            <p:cNvSpPr/>
            <p:nvPr/>
          </p:nvSpPr>
          <p:spPr>
            <a:xfrm>
              <a:off x="1206140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7 w 93586"/>
                <a:gd name="connsiteY2" fmla="*/ 44264 h 182741"/>
                <a:gd name="connsiteX3" fmla="*/ 93587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7" y="60705"/>
                    <a:pt x="93587" y="44264"/>
                  </a:cubicBezTo>
                  <a:lnTo>
                    <a:pt x="93587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191A4A46-8D77-4E94-8945-D98BA3C3613C}"/>
                </a:ext>
              </a:extLst>
            </p:cNvPr>
            <p:cNvSpPr/>
            <p:nvPr/>
          </p:nvSpPr>
          <p:spPr>
            <a:xfrm>
              <a:off x="1782836" y="401392"/>
              <a:ext cx="93586" cy="182741"/>
            </a:xfrm>
            <a:custGeom>
              <a:avLst/>
              <a:gdLst>
                <a:gd name="connsiteX0" fmla="*/ 59440 w 93586"/>
                <a:gd name="connsiteY0" fmla="*/ 73352 h 182741"/>
                <a:gd name="connsiteX1" fmla="*/ 60705 w 93586"/>
                <a:gd name="connsiteY1" fmla="*/ 73352 h 182741"/>
                <a:gd name="connsiteX2" fmla="*/ 93586 w 93586"/>
                <a:gd name="connsiteY2" fmla="*/ 44264 h 182741"/>
                <a:gd name="connsiteX3" fmla="*/ 93586 w 93586"/>
                <a:gd name="connsiteY3" fmla="*/ 42999 h 182741"/>
                <a:gd name="connsiteX4" fmla="*/ 58175 w 93586"/>
                <a:gd name="connsiteY4" fmla="*/ 42999 h 182741"/>
                <a:gd name="connsiteX5" fmla="*/ 58175 w 93586"/>
                <a:gd name="connsiteY5" fmla="*/ 0 h 182741"/>
                <a:gd name="connsiteX6" fmla="*/ 25294 w 93586"/>
                <a:gd name="connsiteY6" fmla="*/ 11382 h 182741"/>
                <a:gd name="connsiteX7" fmla="*/ 25294 w 93586"/>
                <a:gd name="connsiteY7" fmla="*/ 42999 h 182741"/>
                <a:gd name="connsiteX8" fmla="*/ 0 w 93586"/>
                <a:gd name="connsiteY8" fmla="*/ 42999 h 182741"/>
                <a:gd name="connsiteX9" fmla="*/ 0 w 93586"/>
                <a:gd name="connsiteY9" fmla="*/ 73352 h 182741"/>
                <a:gd name="connsiteX10" fmla="*/ 25294 w 93586"/>
                <a:gd name="connsiteY10" fmla="*/ 73352 h 182741"/>
                <a:gd name="connsiteX11" fmla="*/ 25294 w 93586"/>
                <a:gd name="connsiteY11" fmla="*/ 127733 h 182741"/>
                <a:gd name="connsiteX12" fmla="*/ 37941 w 93586"/>
                <a:gd name="connsiteY12" fmla="*/ 165674 h 182741"/>
                <a:gd name="connsiteX13" fmla="*/ 92322 w 93586"/>
                <a:gd name="connsiteY13" fmla="*/ 182114 h 182741"/>
                <a:gd name="connsiteX14" fmla="*/ 92322 w 93586"/>
                <a:gd name="connsiteY14" fmla="*/ 146703 h 182741"/>
                <a:gd name="connsiteX15" fmla="*/ 64499 w 93586"/>
                <a:gd name="connsiteY15" fmla="*/ 141645 h 182741"/>
                <a:gd name="connsiteX16" fmla="*/ 60705 w 93586"/>
                <a:gd name="connsiteY16" fmla="*/ 130262 h 182741"/>
                <a:gd name="connsiteX17" fmla="*/ 60705 w 93586"/>
                <a:gd name="connsiteY17" fmla="*/ 73352 h 18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3586" h="182741">
                  <a:moveTo>
                    <a:pt x="59440" y="73352"/>
                  </a:moveTo>
                  <a:lnTo>
                    <a:pt x="60705" y="73352"/>
                  </a:lnTo>
                  <a:cubicBezTo>
                    <a:pt x="79675" y="73352"/>
                    <a:pt x="93586" y="60705"/>
                    <a:pt x="93586" y="44264"/>
                  </a:cubicBezTo>
                  <a:lnTo>
                    <a:pt x="93586" y="42999"/>
                  </a:lnTo>
                  <a:lnTo>
                    <a:pt x="58175" y="42999"/>
                  </a:lnTo>
                  <a:lnTo>
                    <a:pt x="58175" y="0"/>
                  </a:lnTo>
                  <a:lnTo>
                    <a:pt x="25294" y="11382"/>
                  </a:lnTo>
                  <a:lnTo>
                    <a:pt x="25294" y="42999"/>
                  </a:lnTo>
                  <a:lnTo>
                    <a:pt x="0" y="42999"/>
                  </a:lnTo>
                  <a:lnTo>
                    <a:pt x="0" y="73352"/>
                  </a:lnTo>
                  <a:lnTo>
                    <a:pt x="25294" y="73352"/>
                  </a:lnTo>
                  <a:lnTo>
                    <a:pt x="25294" y="127733"/>
                  </a:lnTo>
                  <a:cubicBezTo>
                    <a:pt x="25294" y="128998"/>
                    <a:pt x="25294" y="153027"/>
                    <a:pt x="37941" y="165674"/>
                  </a:cubicBezTo>
                  <a:cubicBezTo>
                    <a:pt x="50587" y="179585"/>
                    <a:pt x="64499" y="184644"/>
                    <a:pt x="92322" y="182114"/>
                  </a:cubicBezTo>
                  <a:lnTo>
                    <a:pt x="92322" y="146703"/>
                  </a:lnTo>
                  <a:cubicBezTo>
                    <a:pt x="77146" y="147968"/>
                    <a:pt x="69558" y="146703"/>
                    <a:pt x="64499" y="141645"/>
                  </a:cubicBezTo>
                  <a:cubicBezTo>
                    <a:pt x="60705" y="137850"/>
                    <a:pt x="60705" y="130262"/>
                    <a:pt x="60705" y="130262"/>
                  </a:cubicBezTo>
                  <a:lnTo>
                    <a:pt x="60705" y="73352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DAB5EE45-DC23-4D8B-9F16-4D5D3B94D5D9}"/>
                </a:ext>
              </a:extLst>
            </p:cNvPr>
            <p:cNvSpPr/>
            <p:nvPr/>
          </p:nvSpPr>
          <p:spPr>
            <a:xfrm>
              <a:off x="591504" y="440597"/>
              <a:ext cx="117615" cy="144173"/>
            </a:xfrm>
            <a:custGeom>
              <a:avLst/>
              <a:gdLst>
                <a:gd name="connsiteX0" fmla="*/ 68293 w 117615"/>
                <a:gd name="connsiteY0" fmla="*/ 144174 h 144173"/>
                <a:gd name="connsiteX1" fmla="*/ 0 w 117615"/>
                <a:gd name="connsiteY1" fmla="*/ 73352 h 144173"/>
                <a:gd name="connsiteX2" fmla="*/ 70822 w 117615"/>
                <a:gd name="connsiteY2" fmla="*/ 0 h 144173"/>
                <a:gd name="connsiteX3" fmla="*/ 110027 w 117615"/>
                <a:gd name="connsiteY3" fmla="*/ 10117 h 144173"/>
                <a:gd name="connsiteX4" fmla="*/ 110027 w 117615"/>
                <a:gd name="connsiteY4" fmla="*/ 39205 h 144173"/>
                <a:gd name="connsiteX5" fmla="*/ 75881 w 117615"/>
                <a:gd name="connsiteY5" fmla="*/ 27823 h 144173"/>
                <a:gd name="connsiteX6" fmla="*/ 35411 w 117615"/>
                <a:gd name="connsiteY6" fmla="*/ 72087 h 144173"/>
                <a:gd name="connsiteX7" fmla="*/ 75881 w 117615"/>
                <a:gd name="connsiteY7" fmla="*/ 116351 h 144173"/>
                <a:gd name="connsiteX8" fmla="*/ 108763 w 117615"/>
                <a:gd name="connsiteY8" fmla="*/ 106233 h 144173"/>
                <a:gd name="connsiteX9" fmla="*/ 117616 w 117615"/>
                <a:gd name="connsiteY9" fmla="*/ 128998 h 144173"/>
                <a:gd name="connsiteX10" fmla="*/ 68293 w 117615"/>
                <a:gd name="connsiteY10" fmla="*/ 144174 h 144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15" h="144173">
                  <a:moveTo>
                    <a:pt x="68293" y="144174"/>
                  </a:moveTo>
                  <a:cubicBezTo>
                    <a:pt x="22764" y="144174"/>
                    <a:pt x="0" y="111292"/>
                    <a:pt x="0" y="73352"/>
                  </a:cubicBezTo>
                  <a:cubicBezTo>
                    <a:pt x="0" y="31617"/>
                    <a:pt x="30352" y="0"/>
                    <a:pt x="70822" y="0"/>
                  </a:cubicBezTo>
                  <a:cubicBezTo>
                    <a:pt x="89793" y="0"/>
                    <a:pt x="102439" y="5059"/>
                    <a:pt x="110027" y="10117"/>
                  </a:cubicBezTo>
                  <a:lnTo>
                    <a:pt x="110027" y="39205"/>
                  </a:lnTo>
                  <a:cubicBezTo>
                    <a:pt x="99910" y="31617"/>
                    <a:pt x="89793" y="27823"/>
                    <a:pt x="75881" y="27823"/>
                  </a:cubicBezTo>
                  <a:cubicBezTo>
                    <a:pt x="51852" y="27823"/>
                    <a:pt x="35411" y="46793"/>
                    <a:pt x="35411" y="72087"/>
                  </a:cubicBezTo>
                  <a:cubicBezTo>
                    <a:pt x="35411" y="96116"/>
                    <a:pt x="48058" y="116351"/>
                    <a:pt x="75881" y="116351"/>
                  </a:cubicBezTo>
                  <a:cubicBezTo>
                    <a:pt x="88528" y="116351"/>
                    <a:pt x="98645" y="112557"/>
                    <a:pt x="108763" y="106233"/>
                  </a:cubicBezTo>
                  <a:lnTo>
                    <a:pt x="117616" y="128998"/>
                  </a:lnTo>
                  <a:cubicBezTo>
                    <a:pt x="106233" y="136586"/>
                    <a:pt x="87263" y="144174"/>
                    <a:pt x="68293" y="144174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75464F86-BD03-4957-B089-DC5E0F956E9C}"/>
                </a:ext>
              </a:extLst>
            </p:cNvPr>
            <p:cNvSpPr/>
            <p:nvPr/>
          </p:nvSpPr>
          <p:spPr>
            <a:xfrm>
              <a:off x="720502" y="440597"/>
              <a:ext cx="128997" cy="208672"/>
            </a:xfrm>
            <a:custGeom>
              <a:avLst/>
              <a:gdLst>
                <a:gd name="connsiteX0" fmla="*/ 94851 w 128997"/>
                <a:gd name="connsiteY0" fmla="*/ 107498 h 208672"/>
                <a:gd name="connsiteX1" fmla="*/ 70822 w 128997"/>
                <a:gd name="connsiteY1" fmla="*/ 115086 h 208672"/>
                <a:gd name="connsiteX2" fmla="*/ 35411 w 128997"/>
                <a:gd name="connsiteY2" fmla="*/ 72087 h 208672"/>
                <a:gd name="connsiteX3" fmla="*/ 78410 w 128997"/>
                <a:gd name="connsiteY3" fmla="*/ 29088 h 208672"/>
                <a:gd name="connsiteX4" fmla="*/ 96116 w 128997"/>
                <a:gd name="connsiteY4" fmla="*/ 31617 h 208672"/>
                <a:gd name="connsiteX5" fmla="*/ 96116 w 128997"/>
                <a:gd name="connsiteY5" fmla="*/ 107498 h 208672"/>
                <a:gd name="connsiteX6" fmla="*/ 82204 w 128997"/>
                <a:gd name="connsiteY6" fmla="*/ 0 h 208672"/>
                <a:gd name="connsiteX7" fmla="*/ 0 w 128997"/>
                <a:gd name="connsiteY7" fmla="*/ 74616 h 208672"/>
                <a:gd name="connsiteX8" fmla="*/ 60705 w 128997"/>
                <a:gd name="connsiteY8" fmla="*/ 142909 h 208672"/>
                <a:gd name="connsiteX9" fmla="*/ 94851 w 128997"/>
                <a:gd name="connsiteY9" fmla="*/ 132792 h 208672"/>
                <a:gd name="connsiteX10" fmla="*/ 94851 w 128997"/>
                <a:gd name="connsiteY10" fmla="*/ 175791 h 208672"/>
                <a:gd name="connsiteX11" fmla="*/ 94851 w 128997"/>
                <a:gd name="connsiteY11" fmla="*/ 175791 h 208672"/>
                <a:gd name="connsiteX12" fmla="*/ 127733 w 128997"/>
                <a:gd name="connsiteY12" fmla="*/ 208673 h 208672"/>
                <a:gd name="connsiteX13" fmla="*/ 128998 w 128997"/>
                <a:gd name="connsiteY13" fmla="*/ 208673 h 208672"/>
                <a:gd name="connsiteX14" fmla="*/ 128998 w 128997"/>
                <a:gd name="connsiteY14" fmla="*/ 10117 h 208672"/>
                <a:gd name="connsiteX15" fmla="*/ 82204 w 128997"/>
                <a:gd name="connsiteY15" fmla="*/ 0 h 20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97" h="208672">
                  <a:moveTo>
                    <a:pt x="94851" y="107498"/>
                  </a:moveTo>
                  <a:cubicBezTo>
                    <a:pt x="89793" y="111292"/>
                    <a:pt x="80940" y="115086"/>
                    <a:pt x="70822" y="115086"/>
                  </a:cubicBezTo>
                  <a:cubicBezTo>
                    <a:pt x="51852" y="115086"/>
                    <a:pt x="35411" y="99910"/>
                    <a:pt x="35411" y="72087"/>
                  </a:cubicBezTo>
                  <a:cubicBezTo>
                    <a:pt x="35411" y="48058"/>
                    <a:pt x="51852" y="29088"/>
                    <a:pt x="78410" y="29088"/>
                  </a:cubicBezTo>
                  <a:cubicBezTo>
                    <a:pt x="84734" y="29088"/>
                    <a:pt x="91057" y="30352"/>
                    <a:pt x="96116" y="31617"/>
                  </a:cubicBezTo>
                  <a:lnTo>
                    <a:pt x="96116" y="107498"/>
                  </a:lnTo>
                  <a:close/>
                  <a:moveTo>
                    <a:pt x="82204" y="0"/>
                  </a:moveTo>
                  <a:cubicBezTo>
                    <a:pt x="36676" y="0"/>
                    <a:pt x="0" y="27823"/>
                    <a:pt x="0" y="74616"/>
                  </a:cubicBezTo>
                  <a:cubicBezTo>
                    <a:pt x="0" y="121410"/>
                    <a:pt x="31617" y="142909"/>
                    <a:pt x="60705" y="142909"/>
                  </a:cubicBezTo>
                  <a:cubicBezTo>
                    <a:pt x="74616" y="142909"/>
                    <a:pt x="87263" y="139115"/>
                    <a:pt x="94851" y="132792"/>
                  </a:cubicBezTo>
                  <a:lnTo>
                    <a:pt x="94851" y="175791"/>
                  </a:lnTo>
                  <a:lnTo>
                    <a:pt x="94851" y="175791"/>
                  </a:lnTo>
                  <a:cubicBezTo>
                    <a:pt x="94851" y="194761"/>
                    <a:pt x="110028" y="208673"/>
                    <a:pt x="127733" y="208673"/>
                  </a:cubicBezTo>
                  <a:lnTo>
                    <a:pt x="128998" y="208673"/>
                  </a:lnTo>
                  <a:lnTo>
                    <a:pt x="128998" y="10117"/>
                  </a:lnTo>
                  <a:cubicBezTo>
                    <a:pt x="117616" y="5059"/>
                    <a:pt x="98645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ED575E0D-7FEA-40A1-B4C9-DD994729B7F8}"/>
                </a:ext>
              </a:extLst>
            </p:cNvPr>
            <p:cNvSpPr/>
            <p:nvPr/>
          </p:nvSpPr>
          <p:spPr>
            <a:xfrm>
              <a:off x="876058" y="444391"/>
              <a:ext cx="122674" cy="141644"/>
            </a:xfrm>
            <a:custGeom>
              <a:avLst/>
              <a:gdLst>
                <a:gd name="connsiteX0" fmla="*/ 122674 w 122674"/>
                <a:gd name="connsiteY0" fmla="*/ 0 h 141644"/>
                <a:gd name="connsiteX1" fmla="*/ 87263 w 122674"/>
                <a:gd name="connsiteY1" fmla="*/ 0 h 141644"/>
                <a:gd name="connsiteX2" fmla="*/ 87263 w 122674"/>
                <a:gd name="connsiteY2" fmla="*/ 101175 h 141644"/>
                <a:gd name="connsiteX3" fmla="*/ 60705 w 122674"/>
                <a:gd name="connsiteY3" fmla="*/ 112557 h 141644"/>
                <a:gd name="connsiteX4" fmla="*/ 35411 w 122674"/>
                <a:gd name="connsiteY4" fmla="*/ 84734 h 141644"/>
                <a:gd name="connsiteX5" fmla="*/ 35411 w 122674"/>
                <a:gd name="connsiteY5" fmla="*/ 0 h 141644"/>
                <a:gd name="connsiteX6" fmla="*/ 0 w 122674"/>
                <a:gd name="connsiteY6" fmla="*/ 0 h 141644"/>
                <a:gd name="connsiteX7" fmla="*/ 0 w 122674"/>
                <a:gd name="connsiteY7" fmla="*/ 87263 h 141644"/>
                <a:gd name="connsiteX8" fmla="*/ 46793 w 122674"/>
                <a:gd name="connsiteY8" fmla="*/ 140380 h 141644"/>
                <a:gd name="connsiteX9" fmla="*/ 88528 w 122674"/>
                <a:gd name="connsiteY9" fmla="*/ 123939 h 141644"/>
                <a:gd name="connsiteX10" fmla="*/ 89793 w 122674"/>
                <a:gd name="connsiteY10" fmla="*/ 123939 h 141644"/>
                <a:gd name="connsiteX11" fmla="*/ 118880 w 122674"/>
                <a:gd name="connsiteY11" fmla="*/ 141645 h 141644"/>
                <a:gd name="connsiteX12" fmla="*/ 121410 w 122674"/>
                <a:gd name="connsiteY12" fmla="*/ 141645 h 141644"/>
                <a:gd name="connsiteX13" fmla="*/ 121410 w 122674"/>
                <a:gd name="connsiteY13" fmla="*/ 107498 h 141644"/>
                <a:gd name="connsiteX14" fmla="*/ 121410 w 122674"/>
                <a:gd name="connsiteY14" fmla="*/ 99910 h 141644"/>
                <a:gd name="connsiteX15" fmla="*/ 121410 w 122674"/>
                <a:gd name="connsiteY15" fmla="*/ 0 h 1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674" h="141644">
                  <a:moveTo>
                    <a:pt x="122674" y="0"/>
                  </a:moveTo>
                  <a:lnTo>
                    <a:pt x="87263" y="0"/>
                  </a:lnTo>
                  <a:lnTo>
                    <a:pt x="87263" y="101175"/>
                  </a:lnTo>
                  <a:cubicBezTo>
                    <a:pt x="80940" y="106233"/>
                    <a:pt x="72087" y="112557"/>
                    <a:pt x="60705" y="112557"/>
                  </a:cubicBezTo>
                  <a:cubicBezTo>
                    <a:pt x="44264" y="112557"/>
                    <a:pt x="35411" y="101175"/>
                    <a:pt x="35411" y="84734"/>
                  </a:cubicBezTo>
                  <a:lnTo>
                    <a:pt x="35411" y="0"/>
                  </a:lnTo>
                  <a:lnTo>
                    <a:pt x="0" y="0"/>
                  </a:lnTo>
                  <a:lnTo>
                    <a:pt x="0" y="87263"/>
                  </a:lnTo>
                  <a:cubicBezTo>
                    <a:pt x="0" y="131527"/>
                    <a:pt x="29088" y="140380"/>
                    <a:pt x="46793" y="140380"/>
                  </a:cubicBezTo>
                  <a:cubicBezTo>
                    <a:pt x="65763" y="140380"/>
                    <a:pt x="79675" y="132792"/>
                    <a:pt x="88528" y="123939"/>
                  </a:cubicBezTo>
                  <a:lnTo>
                    <a:pt x="89793" y="123939"/>
                  </a:lnTo>
                  <a:cubicBezTo>
                    <a:pt x="94851" y="134056"/>
                    <a:pt x="106233" y="141645"/>
                    <a:pt x="118880" y="141645"/>
                  </a:cubicBezTo>
                  <a:lnTo>
                    <a:pt x="121410" y="141645"/>
                  </a:lnTo>
                  <a:lnTo>
                    <a:pt x="121410" y="107498"/>
                  </a:lnTo>
                  <a:cubicBezTo>
                    <a:pt x="121410" y="104969"/>
                    <a:pt x="121410" y="102439"/>
                    <a:pt x="121410" y="99910"/>
                  </a:cubicBezTo>
                  <a:lnTo>
                    <a:pt x="121410" y="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317B40B3-49C2-4242-8456-BE793D585624}"/>
                </a:ext>
              </a:extLst>
            </p:cNvPr>
            <p:cNvSpPr/>
            <p:nvPr/>
          </p:nvSpPr>
          <p:spPr>
            <a:xfrm>
              <a:off x="2181211" y="440597"/>
              <a:ext cx="117615" cy="145438"/>
            </a:xfrm>
            <a:custGeom>
              <a:avLst/>
              <a:gdLst>
                <a:gd name="connsiteX0" fmla="*/ 117615 w 117615"/>
                <a:gd name="connsiteY0" fmla="*/ 50587 h 145438"/>
                <a:gd name="connsiteX1" fmla="*/ 117615 w 117615"/>
                <a:gd name="connsiteY1" fmla="*/ 145439 h 145438"/>
                <a:gd name="connsiteX2" fmla="*/ 116351 w 117615"/>
                <a:gd name="connsiteY2" fmla="*/ 145439 h 145438"/>
                <a:gd name="connsiteX3" fmla="*/ 87263 w 117615"/>
                <a:gd name="connsiteY3" fmla="*/ 127733 h 145438"/>
                <a:gd name="connsiteX4" fmla="*/ 85998 w 117615"/>
                <a:gd name="connsiteY4" fmla="*/ 128998 h 145438"/>
                <a:gd name="connsiteX5" fmla="*/ 45528 w 117615"/>
                <a:gd name="connsiteY5" fmla="*/ 144174 h 145438"/>
                <a:gd name="connsiteX6" fmla="*/ 0 w 117615"/>
                <a:gd name="connsiteY6" fmla="*/ 99910 h 145438"/>
                <a:gd name="connsiteX7" fmla="*/ 58175 w 117615"/>
                <a:gd name="connsiteY7" fmla="*/ 54381 h 145438"/>
                <a:gd name="connsiteX8" fmla="*/ 82204 w 117615"/>
                <a:gd name="connsiteY8" fmla="*/ 53117 h 145438"/>
                <a:gd name="connsiteX9" fmla="*/ 82204 w 117615"/>
                <a:gd name="connsiteY9" fmla="*/ 49323 h 145438"/>
                <a:gd name="connsiteX10" fmla="*/ 55646 w 117615"/>
                <a:gd name="connsiteY10" fmla="*/ 26558 h 145438"/>
                <a:gd name="connsiteX11" fmla="*/ 20235 w 117615"/>
                <a:gd name="connsiteY11" fmla="*/ 36676 h 145438"/>
                <a:gd name="connsiteX12" fmla="*/ 8853 w 117615"/>
                <a:gd name="connsiteY12" fmla="*/ 15176 h 145438"/>
                <a:gd name="connsiteX13" fmla="*/ 63234 w 117615"/>
                <a:gd name="connsiteY13" fmla="*/ 0 h 145438"/>
                <a:gd name="connsiteX14" fmla="*/ 117615 w 117615"/>
                <a:gd name="connsiteY14" fmla="*/ 50587 h 145438"/>
                <a:gd name="connsiteX15" fmla="*/ 82204 w 117615"/>
                <a:gd name="connsiteY15" fmla="*/ 78410 h 145438"/>
                <a:gd name="connsiteX16" fmla="*/ 61969 w 117615"/>
                <a:gd name="connsiteY16" fmla="*/ 78410 h 145438"/>
                <a:gd name="connsiteX17" fmla="*/ 34146 w 117615"/>
                <a:gd name="connsiteY17" fmla="*/ 97381 h 145438"/>
                <a:gd name="connsiteX18" fmla="*/ 56911 w 117615"/>
                <a:gd name="connsiteY18" fmla="*/ 116351 h 145438"/>
                <a:gd name="connsiteX19" fmla="*/ 82204 w 117615"/>
                <a:gd name="connsiteY19" fmla="*/ 107498 h 145438"/>
                <a:gd name="connsiteX20" fmla="*/ 82204 w 117615"/>
                <a:gd name="connsiteY20" fmla="*/ 7841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615" h="145438">
                  <a:moveTo>
                    <a:pt x="117615" y="50587"/>
                  </a:moveTo>
                  <a:lnTo>
                    <a:pt x="117615" y="145439"/>
                  </a:lnTo>
                  <a:lnTo>
                    <a:pt x="116351" y="145439"/>
                  </a:lnTo>
                  <a:cubicBezTo>
                    <a:pt x="103704" y="145439"/>
                    <a:pt x="92322" y="137850"/>
                    <a:pt x="87263" y="127733"/>
                  </a:cubicBezTo>
                  <a:lnTo>
                    <a:pt x="85998" y="128998"/>
                  </a:lnTo>
                  <a:cubicBezTo>
                    <a:pt x="77146" y="136586"/>
                    <a:pt x="64499" y="144174"/>
                    <a:pt x="45528" y="144174"/>
                  </a:cubicBezTo>
                  <a:cubicBezTo>
                    <a:pt x="20235" y="144174"/>
                    <a:pt x="0" y="126468"/>
                    <a:pt x="0" y="99910"/>
                  </a:cubicBezTo>
                  <a:cubicBezTo>
                    <a:pt x="0" y="70822"/>
                    <a:pt x="22764" y="55646"/>
                    <a:pt x="58175" y="54381"/>
                  </a:cubicBezTo>
                  <a:lnTo>
                    <a:pt x="82204" y="53117"/>
                  </a:lnTo>
                  <a:lnTo>
                    <a:pt x="82204" y="49323"/>
                  </a:lnTo>
                  <a:cubicBezTo>
                    <a:pt x="82204" y="32882"/>
                    <a:pt x="70822" y="26558"/>
                    <a:pt x="55646" y="26558"/>
                  </a:cubicBezTo>
                  <a:cubicBezTo>
                    <a:pt x="40470" y="26558"/>
                    <a:pt x="29088" y="31617"/>
                    <a:pt x="20235" y="36676"/>
                  </a:cubicBezTo>
                  <a:lnTo>
                    <a:pt x="8853" y="15176"/>
                  </a:lnTo>
                  <a:cubicBezTo>
                    <a:pt x="27823" y="2529"/>
                    <a:pt x="44264" y="0"/>
                    <a:pt x="63234" y="0"/>
                  </a:cubicBezTo>
                  <a:cubicBezTo>
                    <a:pt x="97381" y="0"/>
                    <a:pt x="117615" y="13912"/>
                    <a:pt x="117615" y="50587"/>
                  </a:cubicBezTo>
                  <a:moveTo>
                    <a:pt x="82204" y="78410"/>
                  </a:moveTo>
                  <a:lnTo>
                    <a:pt x="61969" y="78410"/>
                  </a:lnTo>
                  <a:cubicBezTo>
                    <a:pt x="42999" y="78410"/>
                    <a:pt x="34146" y="85998"/>
                    <a:pt x="34146" y="97381"/>
                  </a:cubicBezTo>
                  <a:cubicBezTo>
                    <a:pt x="34146" y="108763"/>
                    <a:pt x="41734" y="116351"/>
                    <a:pt x="56911" y="116351"/>
                  </a:cubicBezTo>
                  <a:cubicBezTo>
                    <a:pt x="69558" y="116351"/>
                    <a:pt x="77146" y="111292"/>
                    <a:pt x="82204" y="107498"/>
                  </a:cubicBezTo>
                  <a:lnTo>
                    <a:pt x="82204" y="78410"/>
                  </a:lnTo>
                  <a:close/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0D56C01-C971-49FC-A832-990612619A24}"/>
                </a:ext>
              </a:extLst>
            </p:cNvPr>
            <p:cNvSpPr/>
            <p:nvPr/>
          </p:nvSpPr>
          <p:spPr>
            <a:xfrm>
              <a:off x="1323756" y="379893"/>
              <a:ext cx="42999" cy="206143"/>
            </a:xfrm>
            <a:custGeom>
              <a:avLst/>
              <a:gdLst>
                <a:gd name="connsiteX0" fmla="*/ 5059 w 42999"/>
                <a:gd name="connsiteY0" fmla="*/ 206143 h 206143"/>
                <a:gd name="connsiteX1" fmla="*/ 6323 w 42999"/>
                <a:gd name="connsiteY1" fmla="*/ 206143 h 206143"/>
                <a:gd name="connsiteX2" fmla="*/ 39205 w 42999"/>
                <a:gd name="connsiteY2" fmla="*/ 173262 h 206143"/>
                <a:gd name="connsiteX3" fmla="*/ 39205 w 42999"/>
                <a:gd name="connsiteY3" fmla="*/ 170732 h 206143"/>
                <a:gd name="connsiteX4" fmla="*/ 39205 w 42999"/>
                <a:gd name="connsiteY4" fmla="*/ 170732 h 206143"/>
                <a:gd name="connsiteX5" fmla="*/ 39205 w 42999"/>
                <a:gd name="connsiteY5" fmla="*/ 64499 h 206143"/>
                <a:gd name="connsiteX6" fmla="*/ 3794 w 42999"/>
                <a:gd name="connsiteY6" fmla="*/ 64499 h 206143"/>
                <a:gd name="connsiteX7" fmla="*/ 3794 w 42999"/>
                <a:gd name="connsiteY7" fmla="*/ 206143 h 206143"/>
                <a:gd name="connsiteX8" fmla="*/ 21500 w 42999"/>
                <a:gd name="connsiteY8" fmla="*/ 42999 h 206143"/>
                <a:gd name="connsiteX9" fmla="*/ 42999 w 42999"/>
                <a:gd name="connsiteY9" fmla="*/ 21500 h 206143"/>
                <a:gd name="connsiteX10" fmla="*/ 21500 w 42999"/>
                <a:gd name="connsiteY10" fmla="*/ 0 h 206143"/>
                <a:gd name="connsiteX11" fmla="*/ 0 w 42999"/>
                <a:gd name="connsiteY11" fmla="*/ 21500 h 206143"/>
                <a:gd name="connsiteX12" fmla="*/ 21500 w 42999"/>
                <a:gd name="connsiteY12" fmla="*/ 42999 h 20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99" h="206143">
                  <a:moveTo>
                    <a:pt x="5059" y="206143"/>
                  </a:moveTo>
                  <a:lnTo>
                    <a:pt x="6323" y="206143"/>
                  </a:lnTo>
                  <a:cubicBezTo>
                    <a:pt x="25294" y="206143"/>
                    <a:pt x="39205" y="190967"/>
                    <a:pt x="39205" y="173262"/>
                  </a:cubicBezTo>
                  <a:lnTo>
                    <a:pt x="39205" y="170732"/>
                  </a:lnTo>
                  <a:lnTo>
                    <a:pt x="39205" y="170732"/>
                  </a:lnTo>
                  <a:lnTo>
                    <a:pt x="39205" y="64499"/>
                  </a:lnTo>
                  <a:lnTo>
                    <a:pt x="3794" y="64499"/>
                  </a:lnTo>
                  <a:lnTo>
                    <a:pt x="3794" y="206143"/>
                  </a:lnTo>
                  <a:close/>
                  <a:moveTo>
                    <a:pt x="21500" y="42999"/>
                  </a:moveTo>
                  <a:cubicBezTo>
                    <a:pt x="34146" y="42999"/>
                    <a:pt x="42999" y="32882"/>
                    <a:pt x="42999" y="21500"/>
                  </a:cubicBezTo>
                  <a:cubicBezTo>
                    <a:pt x="42999" y="10117"/>
                    <a:pt x="32882" y="0"/>
                    <a:pt x="21500" y="0"/>
                  </a:cubicBezTo>
                  <a:cubicBezTo>
                    <a:pt x="10117" y="0"/>
                    <a:pt x="0" y="10117"/>
                    <a:pt x="0" y="21500"/>
                  </a:cubicBezTo>
                  <a:cubicBezTo>
                    <a:pt x="0" y="34146"/>
                    <a:pt x="10117" y="42999"/>
                    <a:pt x="21500" y="42999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0A4817ED-70FD-48FD-BDFE-CE7F3B2B165F}"/>
                </a:ext>
              </a:extLst>
            </p:cNvPr>
            <p:cNvSpPr/>
            <p:nvPr/>
          </p:nvSpPr>
          <p:spPr>
            <a:xfrm>
              <a:off x="1398372" y="440597"/>
              <a:ext cx="123989" cy="145438"/>
            </a:xfrm>
            <a:custGeom>
              <a:avLst/>
              <a:gdLst>
                <a:gd name="connsiteX0" fmla="*/ 82204 w 123989"/>
                <a:gd name="connsiteY0" fmla="*/ 0 h 145438"/>
                <a:gd name="connsiteX1" fmla="*/ 35411 w 123989"/>
                <a:gd name="connsiteY1" fmla="*/ 17706 h 145438"/>
                <a:gd name="connsiteX2" fmla="*/ 35411 w 123989"/>
                <a:gd name="connsiteY2" fmla="*/ 3794 h 145438"/>
                <a:gd name="connsiteX3" fmla="*/ 0 w 123989"/>
                <a:gd name="connsiteY3" fmla="*/ 3794 h 145438"/>
                <a:gd name="connsiteX4" fmla="*/ 0 w 123989"/>
                <a:gd name="connsiteY4" fmla="*/ 145439 h 145438"/>
                <a:gd name="connsiteX5" fmla="*/ 1265 w 123989"/>
                <a:gd name="connsiteY5" fmla="*/ 145439 h 145438"/>
                <a:gd name="connsiteX6" fmla="*/ 34147 w 123989"/>
                <a:gd name="connsiteY6" fmla="*/ 112557 h 145438"/>
                <a:gd name="connsiteX7" fmla="*/ 34147 w 123989"/>
                <a:gd name="connsiteY7" fmla="*/ 112557 h 145438"/>
                <a:gd name="connsiteX8" fmla="*/ 34147 w 123989"/>
                <a:gd name="connsiteY8" fmla="*/ 45529 h 145438"/>
                <a:gd name="connsiteX9" fmla="*/ 69558 w 123989"/>
                <a:gd name="connsiteY9" fmla="*/ 30352 h 145438"/>
                <a:gd name="connsiteX10" fmla="*/ 89793 w 123989"/>
                <a:gd name="connsiteY10" fmla="*/ 60705 h 145438"/>
                <a:gd name="connsiteX11" fmla="*/ 89793 w 123989"/>
                <a:gd name="connsiteY11" fmla="*/ 145439 h 145438"/>
                <a:gd name="connsiteX12" fmla="*/ 91057 w 123989"/>
                <a:gd name="connsiteY12" fmla="*/ 145439 h 145438"/>
                <a:gd name="connsiteX13" fmla="*/ 123939 w 123989"/>
                <a:gd name="connsiteY13" fmla="*/ 112557 h 145438"/>
                <a:gd name="connsiteX14" fmla="*/ 123939 w 123989"/>
                <a:gd name="connsiteY14" fmla="*/ 112557 h 145438"/>
                <a:gd name="connsiteX15" fmla="*/ 123939 w 123989"/>
                <a:gd name="connsiteY15" fmla="*/ 50587 h 145438"/>
                <a:gd name="connsiteX16" fmla="*/ 82204 w 123989"/>
                <a:gd name="connsiteY16" fmla="*/ 0 h 14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989" h="145438">
                  <a:moveTo>
                    <a:pt x="82204" y="0"/>
                  </a:moveTo>
                  <a:cubicBezTo>
                    <a:pt x="63234" y="0"/>
                    <a:pt x="50587" y="7588"/>
                    <a:pt x="35411" y="17706"/>
                  </a:cubicBezTo>
                  <a:lnTo>
                    <a:pt x="35411" y="3794"/>
                  </a:lnTo>
                  <a:lnTo>
                    <a:pt x="0" y="3794"/>
                  </a:lnTo>
                  <a:lnTo>
                    <a:pt x="0" y="145439"/>
                  </a:lnTo>
                  <a:lnTo>
                    <a:pt x="1265" y="145439"/>
                  </a:lnTo>
                  <a:cubicBezTo>
                    <a:pt x="20235" y="145439"/>
                    <a:pt x="34147" y="130262"/>
                    <a:pt x="34147" y="112557"/>
                  </a:cubicBezTo>
                  <a:lnTo>
                    <a:pt x="34147" y="112557"/>
                  </a:lnTo>
                  <a:lnTo>
                    <a:pt x="34147" y="45529"/>
                  </a:lnTo>
                  <a:cubicBezTo>
                    <a:pt x="45529" y="37941"/>
                    <a:pt x="56911" y="30352"/>
                    <a:pt x="69558" y="30352"/>
                  </a:cubicBezTo>
                  <a:cubicBezTo>
                    <a:pt x="87263" y="30352"/>
                    <a:pt x="89793" y="45529"/>
                    <a:pt x="89793" y="60705"/>
                  </a:cubicBezTo>
                  <a:lnTo>
                    <a:pt x="89793" y="145439"/>
                  </a:lnTo>
                  <a:lnTo>
                    <a:pt x="91057" y="145439"/>
                  </a:lnTo>
                  <a:cubicBezTo>
                    <a:pt x="108763" y="145439"/>
                    <a:pt x="123939" y="130262"/>
                    <a:pt x="123939" y="112557"/>
                  </a:cubicBezTo>
                  <a:lnTo>
                    <a:pt x="123939" y="112557"/>
                  </a:lnTo>
                  <a:lnTo>
                    <a:pt x="123939" y="50587"/>
                  </a:lnTo>
                  <a:cubicBezTo>
                    <a:pt x="125204" y="12647"/>
                    <a:pt x="102439" y="0"/>
                    <a:pt x="82204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843CADBD-B681-40AC-8ABD-DABA0119E2A9}"/>
                </a:ext>
              </a:extLst>
            </p:cNvPr>
            <p:cNvSpPr/>
            <p:nvPr/>
          </p:nvSpPr>
          <p:spPr>
            <a:xfrm>
              <a:off x="2038302" y="440597"/>
              <a:ext cx="127732" cy="211202"/>
            </a:xfrm>
            <a:custGeom>
              <a:avLst/>
              <a:gdLst>
                <a:gd name="connsiteX0" fmla="*/ 53117 w 127732"/>
                <a:gd name="connsiteY0" fmla="*/ 116351 h 211202"/>
                <a:gd name="connsiteX1" fmla="*/ 35411 w 127732"/>
                <a:gd name="connsiteY1" fmla="*/ 112557 h 211202"/>
                <a:gd name="connsiteX2" fmla="*/ 35411 w 127732"/>
                <a:gd name="connsiteY2" fmla="*/ 30352 h 211202"/>
                <a:gd name="connsiteX3" fmla="*/ 51852 w 127732"/>
                <a:gd name="connsiteY3" fmla="*/ 27823 h 211202"/>
                <a:gd name="connsiteX4" fmla="*/ 92322 w 127732"/>
                <a:gd name="connsiteY4" fmla="*/ 70822 h 211202"/>
                <a:gd name="connsiteX5" fmla="*/ 53117 w 127732"/>
                <a:gd name="connsiteY5" fmla="*/ 116351 h 211202"/>
                <a:gd name="connsiteX6" fmla="*/ 53117 w 127732"/>
                <a:gd name="connsiteY6" fmla="*/ 0 h 211202"/>
                <a:gd name="connsiteX7" fmla="*/ 0 w 127732"/>
                <a:gd name="connsiteY7" fmla="*/ 8853 h 211202"/>
                <a:gd name="connsiteX8" fmla="*/ 0 w 127732"/>
                <a:gd name="connsiteY8" fmla="*/ 211202 h 211202"/>
                <a:gd name="connsiteX9" fmla="*/ 1265 w 127732"/>
                <a:gd name="connsiteY9" fmla="*/ 211202 h 211202"/>
                <a:gd name="connsiteX10" fmla="*/ 34146 w 127732"/>
                <a:gd name="connsiteY10" fmla="*/ 178320 h 211202"/>
                <a:gd name="connsiteX11" fmla="*/ 34146 w 127732"/>
                <a:gd name="connsiteY11" fmla="*/ 178320 h 211202"/>
                <a:gd name="connsiteX12" fmla="*/ 34146 w 127732"/>
                <a:gd name="connsiteY12" fmla="*/ 178320 h 211202"/>
                <a:gd name="connsiteX13" fmla="*/ 34146 w 127732"/>
                <a:gd name="connsiteY13" fmla="*/ 141645 h 211202"/>
                <a:gd name="connsiteX14" fmla="*/ 54381 w 127732"/>
                <a:gd name="connsiteY14" fmla="*/ 145439 h 211202"/>
                <a:gd name="connsiteX15" fmla="*/ 127733 w 127732"/>
                <a:gd name="connsiteY15" fmla="*/ 70822 h 211202"/>
                <a:gd name="connsiteX16" fmla="*/ 53117 w 127732"/>
                <a:gd name="connsiteY16" fmla="*/ 0 h 21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732" h="211202">
                  <a:moveTo>
                    <a:pt x="53117" y="116351"/>
                  </a:moveTo>
                  <a:cubicBezTo>
                    <a:pt x="45528" y="116351"/>
                    <a:pt x="40470" y="115086"/>
                    <a:pt x="35411" y="112557"/>
                  </a:cubicBezTo>
                  <a:lnTo>
                    <a:pt x="35411" y="30352"/>
                  </a:lnTo>
                  <a:cubicBezTo>
                    <a:pt x="40470" y="29088"/>
                    <a:pt x="44264" y="27823"/>
                    <a:pt x="51852" y="27823"/>
                  </a:cubicBezTo>
                  <a:cubicBezTo>
                    <a:pt x="74616" y="27823"/>
                    <a:pt x="92322" y="41735"/>
                    <a:pt x="92322" y="70822"/>
                  </a:cubicBezTo>
                  <a:cubicBezTo>
                    <a:pt x="91057" y="98645"/>
                    <a:pt x="77146" y="116351"/>
                    <a:pt x="53117" y="116351"/>
                  </a:cubicBezTo>
                  <a:moveTo>
                    <a:pt x="53117" y="0"/>
                  </a:moveTo>
                  <a:cubicBezTo>
                    <a:pt x="30352" y="0"/>
                    <a:pt x="13911" y="3794"/>
                    <a:pt x="0" y="8853"/>
                  </a:cubicBezTo>
                  <a:lnTo>
                    <a:pt x="0" y="211202"/>
                  </a:lnTo>
                  <a:lnTo>
                    <a:pt x="1265" y="211202"/>
                  </a:lnTo>
                  <a:cubicBezTo>
                    <a:pt x="20235" y="211202"/>
                    <a:pt x="34146" y="196026"/>
                    <a:pt x="34146" y="178320"/>
                  </a:cubicBezTo>
                  <a:lnTo>
                    <a:pt x="34146" y="178320"/>
                  </a:lnTo>
                  <a:lnTo>
                    <a:pt x="34146" y="178320"/>
                  </a:lnTo>
                  <a:lnTo>
                    <a:pt x="34146" y="141645"/>
                  </a:lnTo>
                  <a:cubicBezTo>
                    <a:pt x="40470" y="144174"/>
                    <a:pt x="46793" y="145439"/>
                    <a:pt x="54381" y="145439"/>
                  </a:cubicBezTo>
                  <a:cubicBezTo>
                    <a:pt x="96116" y="145439"/>
                    <a:pt x="127733" y="115086"/>
                    <a:pt x="127733" y="70822"/>
                  </a:cubicBezTo>
                  <a:cubicBezTo>
                    <a:pt x="127733" y="27823"/>
                    <a:pt x="102439" y="0"/>
                    <a:pt x="53117" y="0"/>
                  </a:cubicBezTo>
                </a:path>
              </a:pathLst>
            </a:custGeom>
            <a:solidFill>
              <a:srgbClr val="FFFFFF"/>
            </a:solidFill>
            <a:ln w="125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80471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62" r:id="rId5"/>
    <p:sldLayoutId id="2147483661" r:id="rId6"/>
    <p:sldLayoutId id="2147483679" r:id="rId7"/>
  </p:sldLayoutIdLst>
  <p:transition spd="slow">
    <p:push dir="u"/>
  </p:transition>
  <p:hf hdr="0" ftr="0" dt="0"/>
  <p:txStyles>
    <p:titleStyle>
      <a:lvl1pPr algn="l" defTabSz="497937" rtl="0" eaLnBrk="1" latinLnBrk="0" hangingPunct="1">
        <a:lnSpc>
          <a:spcPts val="3485"/>
        </a:lnSpc>
        <a:spcBef>
          <a:spcPct val="0"/>
        </a:spcBef>
        <a:buNone/>
        <a:defRPr sz="3300" b="1" kern="1200">
          <a:solidFill>
            <a:srgbClr val="004276"/>
          </a:solidFill>
          <a:latin typeface="Calibri"/>
          <a:ea typeface="+mj-ea"/>
          <a:cs typeface="Calibri"/>
        </a:defRPr>
      </a:lvl1pPr>
    </p:titleStyle>
    <p:bodyStyle>
      <a:lvl1pPr marL="373452" indent="-373452" algn="l" defTabSz="497937" rtl="0" eaLnBrk="1" latinLnBrk="0" hangingPunct="1">
        <a:spcBef>
          <a:spcPct val="20000"/>
        </a:spcBef>
        <a:buFont typeface="Lucida Grande"/>
        <a:buChar char="-"/>
        <a:defRPr sz="1700" b="1" kern="1200">
          <a:solidFill>
            <a:srgbClr val="004276"/>
          </a:solidFill>
          <a:latin typeface="+mn-lt"/>
          <a:ea typeface="+mn-ea"/>
          <a:cs typeface="+mn-cs"/>
        </a:defRPr>
      </a:lvl1pPr>
      <a:lvl2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2pPr>
      <a:lvl3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3pPr>
      <a:lvl4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4pPr>
      <a:lvl5pPr marL="389013" indent="-389013" algn="l" defTabSz="497937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rgbClr val="5B6770"/>
          </a:solidFill>
          <a:latin typeface="+mn-lt"/>
          <a:ea typeface="+mn-ea"/>
          <a:cs typeface="+mn-cs"/>
        </a:defRPr>
      </a:lvl5pPr>
      <a:lvl6pPr marL="2738651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6587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4524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2460" indent="-248968" algn="l" defTabSz="49793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937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87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810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74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683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619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556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3492" algn="l" defTabSz="4979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acquistinretepa.it/opencms/opencms/scheda_iniziativa.html?idIniziativa=88e572872569b15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quistinretepa.it/opencms/opencms/chisiamo_strumenti_ME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acquistinretepa.it/opencms/opencms/scheda_iniziativa.html?idIniziativa=a3650b72ff192ef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cquistinretepa.it/opencms/opencms/chisiamo_strumenti_M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541630" y="3712194"/>
            <a:ext cx="7319919" cy="788517"/>
          </a:xfrm>
          <a:prstGeom prst="rect">
            <a:avLst/>
          </a:prstGeom>
        </p:spPr>
        <p:txBody>
          <a:bodyPr lIns="99587" tIns="49794" rIns="99587" bIns="49794">
            <a:normAutofit/>
          </a:bodyPr>
          <a:lstStyle>
            <a:lvl1pPr marL="0" marR="0" indent="0" algn="l" defTabSz="497937" rtl="0" eaLnBrk="1" fontAlgn="auto" latinLnBrk="0" hangingPunct="1">
              <a:lnSpc>
                <a:spcPts val="2396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2400" b="0" kern="1200">
                <a:solidFill>
                  <a:srgbClr val="004276"/>
                </a:solidFill>
                <a:latin typeface="Calibri"/>
                <a:ea typeface="+mn-ea"/>
                <a:cs typeface="Calibri"/>
              </a:defRPr>
            </a:lvl1pPr>
            <a:lvl2pPr marL="497937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5873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3810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1746" indent="0" algn="ctr" defTabSz="497937" rtl="0" eaLnBrk="1" latinLnBrk="0" hangingPunct="1">
              <a:spcBef>
                <a:spcPct val="20000"/>
              </a:spcBef>
              <a:buFont typeface="Lucida Grande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89683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87619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85556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83492" indent="0" algn="ctr" defTabSz="497937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5B6770"/>
              </a:solidFill>
            </a:endParaRPr>
          </a:p>
        </p:txBody>
      </p:sp>
      <p:sp>
        <p:nvSpPr>
          <p:cNvPr id="4" name="Segnaposto contenuto 18"/>
          <p:cNvSpPr txBox="1">
            <a:spLocks/>
          </p:cNvSpPr>
          <p:nvPr/>
        </p:nvSpPr>
        <p:spPr>
          <a:xfrm>
            <a:off x="2541630" y="2628503"/>
            <a:ext cx="7304087" cy="919237"/>
          </a:xfrm>
          <a:prstGeom prst="rect">
            <a:avLst/>
          </a:prstGeom>
        </p:spPr>
        <p:txBody>
          <a:bodyPr/>
          <a:lstStyle>
            <a:lvl1pPr marL="0" indent="0" algn="l" defTabSz="497937" rtl="0" eaLnBrk="1" latinLnBrk="0" hangingPunct="1">
              <a:lnSpc>
                <a:spcPts val="3000"/>
              </a:lnSpc>
              <a:spcBef>
                <a:spcPct val="20000"/>
              </a:spcBef>
              <a:buFont typeface="Lucida Grande"/>
              <a:buNone/>
              <a:defRPr sz="2800" b="1" kern="1200" baseline="0">
                <a:solidFill>
                  <a:srgbClr val="004276"/>
                </a:solidFill>
                <a:latin typeface="+mn-lt"/>
                <a:ea typeface="+mn-ea"/>
                <a:cs typeface="+mn-cs"/>
              </a:defRPr>
            </a:lvl1pPr>
            <a:lvl2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2pPr>
            <a:lvl3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3pPr>
            <a:lvl4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4pPr>
            <a:lvl5pPr marL="0" indent="0" algn="l" defTabSz="497937" rtl="0" eaLnBrk="1" latinLnBrk="0" hangingPunct="1">
              <a:spcBef>
                <a:spcPct val="20000"/>
              </a:spcBef>
              <a:buFont typeface="Lucida Grande"/>
              <a:buNone/>
              <a:defRPr sz="2800" b="0" kern="1200">
                <a:solidFill>
                  <a:srgbClr val="5B6770"/>
                </a:solidFill>
                <a:latin typeface="+mn-lt"/>
                <a:ea typeface="+mn-ea"/>
                <a:cs typeface="+mn-cs"/>
              </a:defRPr>
            </a:lvl5pPr>
            <a:lvl6pPr marL="2738651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6587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4524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2460" indent="-248968" algn="l" defTabSz="49793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solidFill>
                  <a:srgbClr val="5B6770"/>
                </a:solidFill>
              </a:rPr>
              <a:t>L’offerta </a:t>
            </a:r>
            <a:r>
              <a:rPr lang="it-IT" dirty="0" err="1" smtClean="0">
                <a:solidFill>
                  <a:srgbClr val="5B6770"/>
                </a:solidFill>
              </a:rPr>
              <a:t>Mepa</a:t>
            </a:r>
            <a:r>
              <a:rPr lang="it-IT" dirty="0" smtClean="0">
                <a:solidFill>
                  <a:srgbClr val="5B6770"/>
                </a:solidFill>
              </a:rPr>
              <a:t> per beni e servizi</a:t>
            </a:r>
            <a:endParaRPr lang="it-IT" dirty="0">
              <a:solidFill>
                <a:srgbClr val="5B6770"/>
              </a:solidFill>
            </a:endParaRPr>
          </a:p>
          <a:p>
            <a:endParaRPr lang="it-IT" sz="2400" dirty="0" smtClean="0">
              <a:solidFill>
                <a:srgbClr val="5B6770"/>
              </a:solidFill>
            </a:endParaRPr>
          </a:p>
          <a:p>
            <a:r>
              <a:rPr lang="it-IT" sz="2400" dirty="0" smtClean="0">
                <a:solidFill>
                  <a:srgbClr val="5B6770"/>
                </a:solidFill>
              </a:rPr>
              <a:t>Schede </a:t>
            </a:r>
            <a:r>
              <a:rPr lang="it-IT" sz="2400" dirty="0">
                <a:solidFill>
                  <a:srgbClr val="5B6770"/>
                </a:solidFill>
              </a:rPr>
              <a:t>iniziative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84" y="6300911"/>
            <a:ext cx="648072" cy="5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3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0095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724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elettromedicali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apparecchiature elettromedicali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35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interni ed esterni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arredi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 assistenza, manutenzione e riparazione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17818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sportive, musicali e ricreative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attrezzature sportive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attrezzature musicali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133635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Audio, foto, video e luci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Audio, foto, video e luci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04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Buoni pasto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Buoni pasto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376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Cimiteriali e funebri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Conduzione e manutenzione degli impianti di illuminazione votiva cimiteriale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Custodia cimiteriale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Manutenzione dei campi di inumazione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Operazioni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cimiteriali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attrezzature cimiteriali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299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Computer,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componenti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PC, periferiche e accessori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04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e sistemi di comunicazione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Infrastrutture ICT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333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334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eventi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allestimento spazi per eventi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organizzazione e gestione integrata eventi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realizzazione spettacoli pirotecnici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59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rifiuti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gestione dei rifiuti speciali non pericolosi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gestione dei rifiuti speciali pericolosi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442663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04BED89-408F-41D4-BE15-FB7CAD96B1B7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364702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30033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335063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426334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48302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9E96EBE3-CA19-469B-BE5B-F7934240002A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FC03AA25-A19A-4C71-8515-4661DACCB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C6A692DD-2237-43B2-921F-D13E8F4E538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8868CE23-CBF2-442D-9DED-E49C344F2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C69AFB84-4277-48D1-973A-EAAD0CED34A5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F7BDA13D-366F-4037-B183-E44DF1FDE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A85F2F4-2853-4355-8150-E69EB3D6240D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10" descr="Anteprima immagine">
            <a:extLst>
              <a:ext uri="{FF2B5EF4-FFF2-40B4-BE49-F238E27FC236}">
                <a16:creationId xmlns:a16="http://schemas.microsoft.com/office/drawing/2014/main" id="{B4BCB00C-E9DC-421E-B15A-E91234FC3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30C8CB5-E3AE-4708-8950-899F4C204F5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18" descr="Anteprima immagine">
            <a:extLst>
              <a:ext uri="{FF2B5EF4-FFF2-40B4-BE49-F238E27FC236}">
                <a16:creationId xmlns:a16="http://schemas.microsoft.com/office/drawing/2014/main" id="{5BFFA92C-B2AE-4580-A7AE-C1E1E002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47B5AC31-AA5A-4526-B3E9-B7944651236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2" descr="Anteprima immagine">
            <a:extLst>
              <a:ext uri="{FF2B5EF4-FFF2-40B4-BE49-F238E27FC236}">
                <a16:creationId xmlns:a16="http://schemas.microsoft.com/office/drawing/2014/main" id="{1167874A-8E3A-4E5B-9885-5C2CD6E52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1DAA228A-1950-4C3B-AB9D-23B70D5BE3E9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6" descr="Anteprima immagine">
            <a:extLst>
              <a:ext uri="{FF2B5EF4-FFF2-40B4-BE49-F238E27FC236}">
                <a16:creationId xmlns:a16="http://schemas.microsoft.com/office/drawing/2014/main" id="{22D61E75-51D0-4751-BDF6-417C6705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8F0A0354-A431-4546-8A43-89AE9F942077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232145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262638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54241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51167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58688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34" y="63348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21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96608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8781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40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Informazione, comunicazione e marketing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Accesso banche dati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Marketing, comunicazione, pubblicità, social media, ricerche di mercato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Rassegna stampa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430544"/>
                  </a:ext>
                </a:extLst>
              </a:tr>
              <a:tr h="2215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Lavanderia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lavanderia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439709"/>
                  </a:ext>
                </a:extLst>
              </a:tr>
              <a:tr h="2215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Logistica, facchinaggio, movimentazione merci e magazzino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gestione degli archivi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facchinaggio interno movimentazione merci e magazzino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trasloco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685447"/>
                  </a:ext>
                </a:extLst>
              </a:tr>
              <a:tr h="274936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216734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Manutenzione e riparazione impianti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antincendio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elettrici e speciali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elevatori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termoidraulici e di condizionamento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782565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Mezzi di trasporto e parti di ricambio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Natanti, accessori e parti di ricambio assistenza, manutenzione 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attrezzature accessori e parti di ricambio assistenza manutenzione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Velivoli, accessori, parti di ricambio assistenza manutenzione e riparazione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38804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Monitoraggio ambientale e sanitario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monitoraggio ambientale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monitoraggio dell'inquinamento acustico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monitoraggio e validazione per le strutture sanitarie e di ricerca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1800871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Organizzazione viaggi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organizzazione viaggi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957485"/>
                  </a:ext>
                </a:extLst>
              </a:tr>
              <a:tr h="37668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delle strade e servizi invernali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delle strade e servizi invernali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887381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13207C3B-D242-427B-88C0-DA12B8AA63AE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20884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54150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30605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482476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62998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54647A1-DE46-4594-8628-92A16832C4C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6" name="Picture 14" descr="Anteprima immagine">
            <a:extLst>
              <a:ext uri="{FF2B5EF4-FFF2-40B4-BE49-F238E27FC236}">
                <a16:creationId xmlns:a16="http://schemas.microsoft.com/office/drawing/2014/main" id="{A8D3BA48-40CA-4E54-96FA-ACB6A2E86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AA7489E-41B8-4943-B774-9D5B3D1D3AB5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8" descr="Anteprima immagine">
            <a:extLst>
              <a:ext uri="{FF2B5EF4-FFF2-40B4-BE49-F238E27FC236}">
                <a16:creationId xmlns:a16="http://schemas.microsoft.com/office/drawing/2014/main" id="{4FF826BE-489C-4431-8D83-04AF627B1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4125430-30AE-4AC2-AE39-F29AD8905FEA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CDA3FA2F-9DD7-4442-862B-0FA723FE9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CFDC6D74-1B27-41FC-BB45-6D8D1AB20B05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10" descr="Anteprima immagine">
            <a:extLst>
              <a:ext uri="{FF2B5EF4-FFF2-40B4-BE49-F238E27FC236}">
                <a16:creationId xmlns:a16="http://schemas.microsoft.com/office/drawing/2014/main" id="{6D41D8CA-A1A8-4DC6-88E6-A60D83230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FAAA0BAC-ADD3-4FC2-AF06-21E501C91D3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18" descr="Anteprima immagine">
            <a:extLst>
              <a:ext uri="{FF2B5EF4-FFF2-40B4-BE49-F238E27FC236}">
                <a16:creationId xmlns:a16="http://schemas.microsoft.com/office/drawing/2014/main" id="{6628652A-40AE-4C04-A349-8BACC8D8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C125CF3-240A-4637-985C-EFEEC65DAC33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2" descr="Anteprima immagine">
            <a:extLst>
              <a:ext uri="{FF2B5EF4-FFF2-40B4-BE49-F238E27FC236}">
                <a16:creationId xmlns:a16="http://schemas.microsoft.com/office/drawing/2014/main" id="{74B7ABBA-A3B1-4DF7-8EFE-368AB9467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292EC052-9CC5-4729-A214-C52FC87ECC39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6" descr="Anteprima immagine">
            <a:extLst>
              <a:ext uri="{FF2B5EF4-FFF2-40B4-BE49-F238E27FC236}">
                <a16:creationId xmlns:a16="http://schemas.microsoft.com/office/drawing/2014/main" id="{22235658-CC11-4D3A-B9A2-AF61F565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46B9095B-CDF4-46C1-B135-490E7AA24EDA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258232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353877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41030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8" y="58787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25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8178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Pulizia immobili, disinfestazione e sanificazione impianti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disinfestazione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pulizia degli immobili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sanificazione impianti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aeraulici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spurgo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17631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Ricerca, selezione e gestione del personale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 delle procedure concorsuali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Ricerca e selezione del personale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Somministrazione di lavoro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Ristorazione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Ristorazione collettiva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catering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gestione bar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gestione distributori automatici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ristorazione a bordo di mezzi di trasporto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18305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e networking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di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per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network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integrati e infrastrutture convergenti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amministrativi per gli immobili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amministrazione degli immobili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mediazione immobiliare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7631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bancari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pagamento e carte di credito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tesoreria e/o cassa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741101"/>
                  </a:ext>
                </a:extLst>
              </a:tr>
              <a:tr h="24375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commerciali vari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traduzione e/o interpretariato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di trascrizione e/o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resocontazione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8476975"/>
                  </a:ext>
                </a:extLst>
              </a:tr>
              <a:tr h="31120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formazione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formazione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904285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28D9081-A99A-4E4F-860C-2F774ABE48AD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15928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9315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33581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34679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7648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4566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7608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615689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3667F22-2711-4038-9998-17C8063805F1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3" name="Picture 14" descr="Anteprima immagine">
            <a:extLst>
              <a:ext uri="{FF2B5EF4-FFF2-40B4-BE49-F238E27FC236}">
                <a16:creationId xmlns:a16="http://schemas.microsoft.com/office/drawing/2014/main" id="{32369972-782C-4CFD-9805-BFCEF6FF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E6C5CB4-6B08-4714-BDED-975BCAA0E8A4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8" descr="Anteprima immagine">
            <a:extLst>
              <a:ext uri="{FF2B5EF4-FFF2-40B4-BE49-F238E27FC236}">
                <a16:creationId xmlns:a16="http://schemas.microsoft.com/office/drawing/2014/main" id="{07358B66-E839-405C-A6BB-B798BA21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CA17DBE1-E95C-479F-B622-99A774FA89F9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DE535595-094B-4CDF-A07B-D635FECF9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B84B393-8416-4920-A63D-D05D3FC22672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0" descr="Anteprima immagine">
            <a:extLst>
              <a:ext uri="{FF2B5EF4-FFF2-40B4-BE49-F238E27FC236}">
                <a16:creationId xmlns:a16="http://schemas.microsoft.com/office/drawing/2014/main" id="{B89DFC59-154F-48E9-84DC-2A95877B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0373DF0D-6524-49BC-8C0B-35F56B0C085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8" descr="Anteprima immagine">
            <a:extLst>
              <a:ext uri="{FF2B5EF4-FFF2-40B4-BE49-F238E27FC236}">
                <a16:creationId xmlns:a16="http://schemas.microsoft.com/office/drawing/2014/main" id="{0B5A82ED-B9B6-4B53-8B41-48FC2A97C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745A415-42B8-47CE-815C-9D80BB644377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12" descr="Anteprima immagine">
            <a:extLst>
              <a:ext uri="{FF2B5EF4-FFF2-40B4-BE49-F238E27FC236}">
                <a16:creationId xmlns:a16="http://schemas.microsoft.com/office/drawing/2014/main" id="{5048A4FF-B186-46F2-BC52-2142DB47B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7FABE37-D3D2-4DAD-9986-9D41A39B5F5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5" name="Picture 16" descr="Anteprima immagine">
            <a:extLst>
              <a:ext uri="{FF2B5EF4-FFF2-40B4-BE49-F238E27FC236}">
                <a16:creationId xmlns:a16="http://schemas.microsoft.com/office/drawing/2014/main" id="{4509FBAB-F8E6-4441-832B-BB2DC4C7C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39A30F5A-F4C1-48C0-88C8-F2C8A2F5136A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79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25534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mobilità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Noleggio con conducente (escluso uso sanitario)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Noleggio senza conducente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Sharing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mobility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riscossione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riscossione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20673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ICT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Firma elettronica qualificata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Interazione telematica con l'utenza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 Posta Elettronica Certificata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Supporto e consulenza in ambito ICT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internet TV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manutenzione, assistenza tecnica e gestione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management, digitalizzazione e gestione documentale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per la gestione dell'energia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Bill Audit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censimento di livello I degli impianti di illuminazione pubblica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certificazione energetica (APE)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diagnosi energetica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41346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postali di raccolta e recapito degli invii postali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a monte e a valle del recapito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41346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</a:t>
                      </a: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50" b="1" i="1" kern="1200" dirty="0" smtClean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0" lvl="0" indent="0" algn="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(continua)</a:t>
                      </a:r>
                      <a:endParaRPr lang="it-IT" sz="1050" b="0" i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al patrimonio culturale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architettonici e affini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attuariali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collaudo di opere di ingegneria civile e industriale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consulenza del lavoro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coordinamento della sicurezza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consulenza ingegneristica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ingegneria e di catasto stradale e della segnaletica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ingegneria informatica e telecomunicazioni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progettazione di opere di ingegneria civile e industriale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133089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972601CA-61DF-4C6B-BE5E-F9FB508F7186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0645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3927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54649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3862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9454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2CCC111-3CC6-45DD-82F4-29F45EBEB14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9" name="Picture 14" descr="Anteprima immagine">
            <a:extLst>
              <a:ext uri="{FF2B5EF4-FFF2-40B4-BE49-F238E27FC236}">
                <a16:creationId xmlns:a16="http://schemas.microsoft.com/office/drawing/2014/main" id="{3A71CB66-6DF3-4A72-91BD-956FEB53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9280E9C-DDE2-4FA3-920A-B0134902D8DB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2" name="Picture 8" descr="Anteprima immagine">
            <a:extLst>
              <a:ext uri="{FF2B5EF4-FFF2-40B4-BE49-F238E27FC236}">
                <a16:creationId xmlns:a16="http://schemas.microsoft.com/office/drawing/2014/main" id="{E3C00E50-0A90-4872-9F98-2E73B0A5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CF325C9-5199-4159-9C2F-BB3485AA007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4">
            <a:extLst>
              <a:ext uri="{FF2B5EF4-FFF2-40B4-BE49-F238E27FC236}">
                <a16:creationId xmlns:a16="http://schemas.microsoft.com/office/drawing/2014/main" id="{5D4F549F-D3DD-4AFD-8C25-0C75FC69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9290155-AF64-44FF-AE60-3E2AAE4B6435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10" descr="Anteprima immagine">
            <a:extLst>
              <a:ext uri="{FF2B5EF4-FFF2-40B4-BE49-F238E27FC236}">
                <a16:creationId xmlns:a16="http://schemas.microsoft.com/office/drawing/2014/main" id="{1AF7BDCE-A9AD-443D-9289-3973B4149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BD08182-749E-400B-8D27-1CAE6EB77E07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18" descr="Anteprima immagine">
            <a:extLst>
              <a:ext uri="{FF2B5EF4-FFF2-40B4-BE49-F238E27FC236}">
                <a16:creationId xmlns:a16="http://schemas.microsoft.com/office/drawing/2014/main" id="{093CD48D-BCCC-4E9B-BC18-F88A3A45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D6F2A20D-5D09-483B-A752-616E43EFE29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2" descr="Anteprima immagine">
            <a:extLst>
              <a:ext uri="{FF2B5EF4-FFF2-40B4-BE49-F238E27FC236}">
                <a16:creationId xmlns:a16="http://schemas.microsoft.com/office/drawing/2014/main" id="{0E16442F-0C42-4F9C-AC0F-98ABDEC40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E9F9B8DF-3465-4B56-AEC8-A69022D9ACBE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6" descr="Anteprima immagine">
            <a:extLst>
              <a:ext uri="{FF2B5EF4-FFF2-40B4-BE49-F238E27FC236}">
                <a16:creationId xmlns:a16="http://schemas.microsoft.com/office/drawing/2014/main" id="{3F67AC8D-DF5A-4A36-939A-4D71F109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C75DB3E-303F-496C-9569-C91CF11A7CD2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98405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9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1"/>
          <a:ext cx="9920948" cy="521645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0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r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(continua)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verifica della progettazione di opere di ingegneria civile e industriale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verifica dei modelli BIM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 urbanistica e architettura paesaggistica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direzione dei lavori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fiscali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tributari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legali e normativi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naturalistici, paesaggistici e forestali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per il restauro architettonico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revisori legali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tecnici di architettura, ingegneria, pianificazione e paesaggio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professionali vulnerabilità sismica opere ingegneria civile e monitoraggio strutturale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sanitari tecnici e professionali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infermieristici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sorveglianza sanitaria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30336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sociali e di welfare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canili,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gattili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per altri animali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teleassistenza, telecontrollo e/o telesoccorso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welfare aziendale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welfare sociale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sociali vari</a:t>
                      </a: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37295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 informatica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 informatica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specializzati e integrati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&amp;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Licenze software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63217"/>
                  </a:ext>
                </a:extLst>
              </a:tr>
              <a:tr h="433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 digitale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85230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EEA4F311-4CDB-432D-9D64-95836FBB79F8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282124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40377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52927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468075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6D5FE8C-22BA-45E8-8476-E78936A45B1B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2" name="Picture 14" descr="Anteprima immagine">
            <a:extLst>
              <a:ext uri="{FF2B5EF4-FFF2-40B4-BE49-F238E27FC236}">
                <a16:creationId xmlns:a16="http://schemas.microsoft.com/office/drawing/2014/main" id="{6DEF4A66-017E-4735-BA4D-A2B1508E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1AD5B885-098E-4C03-BEBF-10F542CB5B2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4" name="Picture 8" descr="Anteprima immagine">
            <a:extLst>
              <a:ext uri="{FF2B5EF4-FFF2-40B4-BE49-F238E27FC236}">
                <a16:creationId xmlns:a16="http://schemas.microsoft.com/office/drawing/2014/main" id="{73A4A058-9667-4709-B677-5F01E7B53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53A4DBC-24E8-4D21-BEE4-7B5FB52A4327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4">
            <a:extLst>
              <a:ext uri="{FF2B5EF4-FFF2-40B4-BE49-F238E27FC236}">
                <a16:creationId xmlns:a16="http://schemas.microsoft.com/office/drawing/2014/main" id="{41A81645-5E83-46D3-89A2-1BF6D48DB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4173544B-0319-496A-B06A-76B70486976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10" descr="Anteprima immagine">
            <a:extLst>
              <a:ext uri="{FF2B5EF4-FFF2-40B4-BE49-F238E27FC236}">
                <a16:creationId xmlns:a16="http://schemas.microsoft.com/office/drawing/2014/main" id="{9710596E-E60A-4F3A-A16E-DA879DA4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33C92D07-812B-4BC0-B39E-D2FFF11B026E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8" descr="Anteprima immagine">
            <a:extLst>
              <a:ext uri="{FF2B5EF4-FFF2-40B4-BE49-F238E27FC236}">
                <a16:creationId xmlns:a16="http://schemas.microsoft.com/office/drawing/2014/main" id="{CB7F094A-0C38-44C1-9614-2C727DEA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F91B24B-C082-4225-8F0E-70A962284833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2" descr="Anteprima immagine">
            <a:extLst>
              <a:ext uri="{FF2B5EF4-FFF2-40B4-BE49-F238E27FC236}">
                <a16:creationId xmlns:a16="http://schemas.microsoft.com/office/drawing/2014/main" id="{96DC26AF-F22D-4E50-8C79-642DF7A0C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3D48FFC2-8739-4D8A-91CF-4A7176707FB8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6" descr="Anteprima immagine">
            <a:extLst>
              <a:ext uri="{FF2B5EF4-FFF2-40B4-BE49-F238E27FC236}">
                <a16:creationId xmlns:a16="http://schemas.microsoft.com/office/drawing/2014/main" id="{927AF4FE-B4B0-4200-8733-582C394AE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29A539B-1740-40F0-A531-FE798ED881FE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610393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57386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752" y="65227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58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1"/>
          <a:ext cx="9920948" cy="499219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43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Stampa e grafica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stampa e grafica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227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Strumenti, attrezzature e materiale da laboratorio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assistenza, manutenzione e riparazione di apparecchiature di misurazione collaudo e prova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470316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Supporto specialistico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 supporto specialistico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21899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Telefonia e connettività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telefonia e connettività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227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Valutazione della conformità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certificazione dei sistemi di gestione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ispezione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Taratura di strumenti di misurazione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di laboratorio esecuzione e certificazione prove su materiali costruzione terre e rocce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 di laboratorio esclusa esecuzione e certificazione prove su materiali costruzione terre e rocce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Verifiche periodiche delle attrezzature di lavoro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 su impianti elettrici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Verifica su impianti elevatori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470316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Verde, vivaismo e produzioni agricole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manutenzione del verde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663217"/>
                  </a:ext>
                </a:extLst>
              </a:tr>
              <a:tr h="22737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585230"/>
                  </a:ext>
                </a:extLst>
              </a:tr>
              <a:tr h="21899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Vigilanza, videosorveglianza e accoglienza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accoglienza e portierato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vigilanza antincendio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 di vigilanza attiva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96937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4A5FCABF-3F30-4E03-8A8F-A5B7884FAA84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131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39342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25964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7608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2846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32882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62289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413C468A-297D-432B-8AEF-D1EDED67F058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4" name="Picture 14" descr="Anteprima immagine">
            <a:extLst>
              <a:ext uri="{FF2B5EF4-FFF2-40B4-BE49-F238E27FC236}">
                <a16:creationId xmlns:a16="http://schemas.microsoft.com/office/drawing/2014/main" id="{002DB168-E77A-4746-A0BA-964CFB27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F9430B5F-F321-465C-98B5-1DBDFC40D75E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6" name="Picture 8" descr="Anteprima immagine">
            <a:extLst>
              <a:ext uri="{FF2B5EF4-FFF2-40B4-BE49-F238E27FC236}">
                <a16:creationId xmlns:a16="http://schemas.microsoft.com/office/drawing/2014/main" id="{F65613C7-BA43-4D11-8E67-FFA624DC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DB882C4-45D6-46E8-8E0D-DE77EE2733A3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A4139EE8-DFEC-4237-A9FD-FE81E19CE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4E11709-3D33-42AC-8744-FDB088027F8A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0" name="Picture 10" descr="Anteprima immagine">
            <a:extLst>
              <a:ext uri="{FF2B5EF4-FFF2-40B4-BE49-F238E27FC236}">
                <a16:creationId xmlns:a16="http://schemas.microsoft.com/office/drawing/2014/main" id="{C1FB92B7-C094-4CC5-9E63-F72CFF06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57987912-C5F1-459F-8B73-7301EB9D8CAA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2" name="Picture 18" descr="Anteprima immagine">
            <a:extLst>
              <a:ext uri="{FF2B5EF4-FFF2-40B4-BE49-F238E27FC236}">
                <a16:creationId xmlns:a16="http://schemas.microsoft.com/office/drawing/2014/main" id="{DAB51DD1-ED6E-47DD-99E3-5B1A1E5C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4F4A3D1-8C68-4656-B230-3F5B723596C0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4" name="Picture 12" descr="Anteprima immagine">
            <a:extLst>
              <a:ext uri="{FF2B5EF4-FFF2-40B4-BE49-F238E27FC236}">
                <a16:creationId xmlns:a16="http://schemas.microsoft.com/office/drawing/2014/main" id="{043EB2A8-93C9-4F9A-B684-1C228570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86E3E845-FF9C-4039-B5B0-4DD5996F26F3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16" descr="Anteprima immagine">
            <a:extLst>
              <a:ext uri="{FF2B5EF4-FFF2-40B4-BE49-F238E27FC236}">
                <a16:creationId xmlns:a16="http://schemas.microsoft.com/office/drawing/2014/main" id="{7C132E6A-CFE3-4F2E-BA9B-0F3B8A3D5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B8DC60A-7046-4910-AA0F-E7110DC60F33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83810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Servizi </a:t>
            </a:r>
            <a:r>
              <a:rPr lang="it-IT" dirty="0" smtClean="0"/>
              <a:t>(7/7)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2987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059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"/>
          <p:cNvCxnSpPr/>
          <p:nvPr/>
        </p:nvCxnSpPr>
        <p:spPr>
          <a:xfrm>
            <a:off x="2835029" y="1854730"/>
            <a:ext cx="0" cy="1277829"/>
          </a:xfrm>
          <a:prstGeom prst="line">
            <a:avLst/>
          </a:prstGeom>
          <a:ln w="38100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Indice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333677"/>
              </p:ext>
            </p:extLst>
          </p:nvPr>
        </p:nvGraphicFramePr>
        <p:xfrm>
          <a:off x="2394372" y="2257906"/>
          <a:ext cx="3384376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3193542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6193262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3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Beni - MePA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19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it-IT" sz="1600" b="1" dirty="0" smtClean="0"/>
                        <a:t>9</a:t>
                      </a:r>
                      <a:endParaRPr lang="it-I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450"/>
                        </a:spcAft>
                      </a:pPr>
                      <a:r>
                        <a:rPr lang="it-IT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Servizi - MePA</a:t>
                      </a:r>
                      <a:endParaRPr lang="it-IT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614514"/>
                  </a:ext>
                </a:extLst>
              </a:tr>
            </a:tbl>
          </a:graphicData>
        </a:graphic>
      </p:graphicFrame>
      <p:sp>
        <p:nvSpPr>
          <p:cNvPr id="9" name="Ovale 8"/>
          <p:cNvSpPr/>
          <p:nvPr/>
        </p:nvSpPr>
        <p:spPr>
          <a:xfrm>
            <a:off x="2571695" y="1584447"/>
            <a:ext cx="540000" cy="540000"/>
          </a:xfrm>
          <a:prstGeom prst="ellipse">
            <a:avLst/>
          </a:prstGeom>
          <a:solidFill>
            <a:srgbClr val="821B4C"/>
          </a:solidFill>
          <a:ln w="12700">
            <a:solidFill>
              <a:srgbClr val="821B4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B7D4BB7-6FBE-480D-ABCA-1CE996D71DDC}"/>
              </a:ext>
            </a:extLst>
          </p:cNvPr>
          <p:cNvSpPr txBox="1"/>
          <p:nvPr/>
        </p:nvSpPr>
        <p:spPr>
          <a:xfrm>
            <a:off x="450156" y="1706744"/>
            <a:ext cx="19852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200" b="1" dirty="0" smtClean="0">
                <a:solidFill>
                  <a:srgbClr val="313840"/>
                </a:solidFill>
                <a:latin typeface="+mj-lt"/>
              </a:rPr>
              <a:t>MePA </a:t>
            </a:r>
            <a:r>
              <a:rPr lang="it-IT" sz="1200" b="1" dirty="0">
                <a:solidFill>
                  <a:srgbClr val="313840"/>
                </a:solidFill>
                <a:latin typeface="+mj-lt"/>
              </a:rPr>
              <a:t>Beni e </a:t>
            </a:r>
            <a:r>
              <a:rPr lang="it-IT" sz="1200" b="1" dirty="0" smtClean="0">
                <a:solidFill>
                  <a:srgbClr val="313840"/>
                </a:solidFill>
                <a:latin typeface="+mj-lt"/>
              </a:rPr>
              <a:t>Servizi</a:t>
            </a:r>
            <a:endParaRPr lang="it-IT" sz="1200" b="1" dirty="0">
              <a:solidFill>
                <a:srgbClr val="31384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168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Beni (</a:t>
            </a:r>
            <a:r>
              <a:rPr lang="it-IT" dirty="0" smtClean="0"/>
              <a:t>1/6)</a:t>
            </a:r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A1B7E194-0621-4C5A-96AA-CEC83CCE4D6D}"/>
              </a:ext>
            </a:extLst>
          </p:cNvPr>
          <p:cNvGrpSpPr/>
          <p:nvPr/>
        </p:nvGrpSpPr>
        <p:grpSpPr>
          <a:xfrm>
            <a:off x="7722964" y="3081600"/>
            <a:ext cx="2545866" cy="4284185"/>
            <a:chOff x="7722964" y="2721136"/>
            <a:chExt cx="2545866" cy="4284185"/>
          </a:xfrm>
        </p:grpSpPr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9727870" y="3021717"/>
              <a:ext cx="188236" cy="200846"/>
              <a:chOff x="3060700" y="4723156"/>
              <a:chExt cx="1401951" cy="1495873"/>
            </a:xfrm>
          </p:grpSpPr>
          <p:sp>
            <p:nvSpPr>
              <p:cNvPr id="5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5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6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4BECAC2-0645-40D6-B10C-83E6B4308A7C}"/>
                </a:ext>
              </a:extLst>
            </p:cNvPr>
            <p:cNvSpPr txBox="1"/>
            <p:nvPr/>
          </p:nvSpPr>
          <p:spPr>
            <a:xfrm>
              <a:off x="9291680" y="2721136"/>
              <a:ext cx="97715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6CD4AB0F-C69A-47B0-B7B4-A9002D1AC72A}"/>
                </a:ext>
              </a:extLst>
            </p:cNvPr>
            <p:cNvSpPr txBox="1"/>
            <p:nvPr/>
          </p:nvSpPr>
          <p:spPr>
            <a:xfrm>
              <a:off x="7722964" y="2726031"/>
              <a:ext cx="145028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404040"/>
                  </a:solidFill>
                </a:rPr>
                <a:t>Attiva </a:t>
              </a:r>
              <a:r>
                <a:rPr lang="it-IT" sz="1200" b="1" dirty="0" smtClean="0">
                  <a:solidFill>
                    <a:srgbClr val="404040"/>
                  </a:solidFill>
                </a:rPr>
                <a:t>dal</a:t>
              </a:r>
              <a:endParaRPr lang="it-IT" sz="1200" b="1" dirty="0">
                <a:solidFill>
                  <a:srgbClr val="404040"/>
                </a:solidFill>
              </a:endParaRPr>
            </a:p>
            <a:p>
              <a:pPr>
                <a:spcAft>
                  <a:spcPts val="450"/>
                </a:spcAft>
              </a:pPr>
              <a:r>
                <a:rPr lang="it-IT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25/05/2022</a:t>
              </a:r>
              <a:endPara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C6BF1491-F2C2-4EA8-9818-DBEA7D41BD8D}"/>
                </a:ext>
              </a:extLst>
            </p:cNvPr>
            <p:cNvSpPr txBox="1"/>
            <p:nvPr/>
          </p:nvSpPr>
          <p:spPr>
            <a:xfrm>
              <a:off x="7722964" y="4140671"/>
              <a:ext cx="2376264" cy="710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Modalità di acquisto</a:t>
              </a:r>
            </a:p>
            <a:p>
              <a:pPr>
                <a:spcAft>
                  <a:spcPts val="450"/>
                </a:spcAft>
              </a:pPr>
              <a:r>
                <a: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Ordine diretto, Richiesta di offerta, Trattativa diretta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9CC6538-8930-4B5E-8783-5BED0FFC535D}"/>
                </a:ext>
              </a:extLst>
            </p:cNvPr>
            <p:cNvSpPr txBox="1"/>
            <p:nvPr/>
          </p:nvSpPr>
          <p:spPr>
            <a:xfrm>
              <a:off x="7722964" y="3433351"/>
              <a:ext cx="237626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Soglia comunitaria</a:t>
              </a:r>
            </a:p>
            <a:p>
              <a:pPr>
                <a:spcAft>
                  <a:spcPts val="450"/>
                </a:spcAft>
              </a:pPr>
              <a:r>
                <a:rPr lang="it-IT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sotto soglia</a:t>
              </a:r>
              <a:endPara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5C907B6-0390-44C6-A673-C51F523ECAC7}"/>
                </a:ext>
              </a:extLst>
            </p:cNvPr>
            <p:cNvSpPr txBox="1"/>
            <p:nvPr/>
          </p:nvSpPr>
          <p:spPr>
            <a:xfrm>
              <a:off x="7722964" y="6479536"/>
              <a:ext cx="2376264" cy="5257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450"/>
                </a:spcAft>
              </a:pPr>
              <a:r>
                <a:rPr lang="it-IT" sz="1200" b="1" dirty="0">
                  <a:solidFill>
                    <a:srgbClr val="404040"/>
                  </a:solidFill>
                  <a:ea typeface="ＭＳ Ｐゴシック"/>
                </a:rPr>
                <a:t>Link utili</a:t>
              </a:r>
            </a:p>
            <a:p>
              <a:pPr marL="171450" indent="-171450">
                <a:spcAft>
                  <a:spcPts val="450"/>
                </a:spcAft>
                <a:buFont typeface="Arial" panose="020B0604020202020204" pitchFamily="34" charset="0"/>
                <a:buChar char="•"/>
              </a:pPr>
              <a:r>
                <a:rPr lang="it-IT" sz="1200" dirty="0">
                  <a:solidFill>
                    <a:srgbClr val="404040"/>
                  </a:solidFill>
                  <a:ea typeface="ＭＳ Ｐゴシック"/>
                  <a:hlinkClick r:id="rId2"/>
                </a:rPr>
                <a:t>Scheda riassuntiva</a:t>
              </a:r>
              <a:endParaRPr lang="it-IT" sz="1200" dirty="0">
                <a:solidFill>
                  <a:srgbClr val="404040"/>
                </a:solidFill>
                <a:ea typeface="ＭＳ Ｐゴシック"/>
              </a:endParaRPr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003252"/>
            <a:ext cx="6893998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vantaggi dell’iniziativa sono quelli tipici del Mercato Elettronico: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di costi e tempi di acquisto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dei fabbisogni della domanda sotto soglia delle P.A.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Negoziazione diretta con i fornitori di tempi, prezzi e condizioni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tracciare gli acquisti e quindi di controllare la spesa, eliminando ogni supporto cartaceo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acquistare tutti i prodotti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offerti all'interno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Mercato Elettronico della P.A. Il bando è organizzato in categorie merceologiche e raccoglie le offerte di numerosi fornitori per soddisfare ogni possibile esigenza di acquisto sotto soglia.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Rettangolo con angoli arrotondati 3">
            <a:hlinkClick r:id="rId4"/>
            <a:extLst>
              <a:ext uri="{FF2B5EF4-FFF2-40B4-BE49-F238E27FC236}">
                <a16:creationId xmlns:a16="http://schemas.microsoft.com/office/drawing/2014/main" id="{1467DB09-97B4-4B5F-87AD-E21286A2116B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956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MERCATO ELETTRONICO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/>
              <a:t>39.909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77.682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97.635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diretti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a 39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09436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2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0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079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Alimentari e affini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alimentari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318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elettromedicali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elettromedicali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598808"/>
                  </a:ext>
                </a:extLst>
              </a:tr>
              <a:tr h="1642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da laboratorio, sanitari e post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mortem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noProof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da laboratorio, sanitari e post </a:t>
                      </a:r>
                      <a:r>
                        <a:rPr lang="it-IT" sz="1000" b="0" kern="1200" noProof="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mortem</a:t>
                      </a:r>
                      <a:endParaRPr lang="it-IT" sz="1000" b="0" kern="1200" noProof="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146628"/>
                  </a:ext>
                </a:extLst>
              </a:tr>
              <a:tr h="20964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interni ed esterni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Archivi compattabili, rotanti e scaffalature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da esterno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e complementi per nido e materne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biblioteche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università e collettività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Arredo e accessori per la cucina e la tavola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aule di tribunale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per ufficio e complementi di arredo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Arredi scolastici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928779"/>
                  </a:ext>
                </a:extLst>
              </a:tr>
              <a:tr h="20964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e segnaletica stradale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e segnaletica stradale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04395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per il rilevamento assistenza, manutenzione e riparazione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376225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sportive, musicali e ricreative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 ricreative e sportive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Attrezzature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musicali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539135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Cancelleria e forniture ufficio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Cancelleria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4804820"/>
                  </a:ext>
                </a:extLst>
              </a:tr>
              <a:tr h="300514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Carburanti, combustibili, lubrificanti e liquidi funzionali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Carburante extra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Lubrificanti e liquidi funzionali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Carburanti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Combustibili da riscaldamento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748969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00424C26-F5D2-4E32-85F8-C91BE81425B9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198043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273226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461657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36789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493275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686DA2E-A06D-4384-BF3C-DF6627353E93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6" name="Picture 14" descr="Anteprima immagine">
            <a:extLst>
              <a:ext uri="{FF2B5EF4-FFF2-40B4-BE49-F238E27FC236}">
                <a16:creationId xmlns:a16="http://schemas.microsoft.com/office/drawing/2014/main" id="{3EF8B96D-4285-4049-BF21-4CA629BB0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CE1EB08-3EA0-4575-BADE-31979DEE5C97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8" descr="Anteprima immagine">
            <a:extLst>
              <a:ext uri="{FF2B5EF4-FFF2-40B4-BE49-F238E27FC236}">
                <a16:creationId xmlns:a16="http://schemas.microsoft.com/office/drawing/2014/main" id="{B349877B-078B-472D-A433-16A0BA6F1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F219B0D-2623-4BD1-A602-0B975F5F8B35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5DDD353F-9FAD-4DA4-BF94-6608A2C08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C903018-1472-41C4-A357-C5267ECDDB5F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10" descr="Anteprima immagine">
            <a:extLst>
              <a:ext uri="{FF2B5EF4-FFF2-40B4-BE49-F238E27FC236}">
                <a16:creationId xmlns:a16="http://schemas.microsoft.com/office/drawing/2014/main" id="{603DDC2C-7FA7-4EE6-A8A8-7D752E90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DFFD118-92F2-4850-94E1-1C74F09A600F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18" descr="Anteprima immagine">
            <a:extLst>
              <a:ext uri="{FF2B5EF4-FFF2-40B4-BE49-F238E27FC236}">
                <a16:creationId xmlns:a16="http://schemas.microsoft.com/office/drawing/2014/main" id="{0BBEA562-903C-4F1F-A253-E424062D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A94460A-86F4-4D8E-B3C5-0E47AB7DA803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2" descr="Anteprima immagine">
            <a:extLst>
              <a:ext uri="{FF2B5EF4-FFF2-40B4-BE49-F238E27FC236}">
                <a16:creationId xmlns:a16="http://schemas.microsoft.com/office/drawing/2014/main" id="{4A5136FC-6581-4863-9A78-0DC4EC8D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D95D54D-43AD-4337-AE7A-50696B6C1A54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6" descr="Anteprima immagine">
            <a:extLst>
              <a:ext uri="{FF2B5EF4-FFF2-40B4-BE49-F238E27FC236}">
                <a16:creationId xmlns:a16="http://schemas.microsoft.com/office/drawing/2014/main" id="{A09769B5-2D15-4FAF-91FE-1C7FB474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A9668C56-D888-4AC6-8B46-C7F09A06D6BF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051" y="232750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1" y="53369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1" y="57477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41" y="62758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58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ella 3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486137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75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42805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Cimiteriali e funebri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funebri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cimiteriali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15258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Computer,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componenti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PC, periferiche e accessori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315622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Consumabili da copia e stampa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Consumabili da copia/stampa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Cura della persona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Igiene e cura della persona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e sistemi di comunicazione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e sistemi di comunicazione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Infrastrutture ICT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8684672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Dispositivi medici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Aghi e siringhe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Ausili per l'incontinenza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Ausili tecnici per persone disabili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Endoprotesi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ortopediche e sistemi di osteosintesi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Medicazioni e bendaggi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Strumentario chirurgico e strumentario e dispositivi per odontoiatria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Altri dispositivi medici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971544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DPI, equipaggiamenti ed attrezzature per la sicurezza e la difesa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DPI, equipaggiamenti ed attrezzature per la sicurezza e la difesa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220730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Elettrodomestici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Piccoli e grandi elettrodomestici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94857"/>
                  </a:ext>
                </a:extLst>
              </a:tr>
              <a:tr h="371841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Ferramenta, idraulica ed edilizia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Ferramenta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Materiali da costruzione e minerali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Termoidraulica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118777"/>
                  </a:ext>
                </a:extLst>
              </a:tr>
            </a:tbl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BDAAEA4E-00A8-414B-913B-618DBB0F0C57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B2B207C1-8AAC-43F9-9C25-71DFE1011DAD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FAA95B28-CBBF-483B-B70A-ECE5DC4746F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ADE07FE-07DC-4861-8268-D59B6EBB580F}"/>
              </a:ext>
            </a:extLst>
          </p:cNvPr>
          <p:cNvGrpSpPr/>
          <p:nvPr/>
        </p:nvGrpSpPr>
        <p:grpSpPr>
          <a:xfrm>
            <a:off x="360000" y="900311"/>
            <a:ext cx="2872026" cy="584775"/>
            <a:chOff x="494605" y="900311"/>
            <a:chExt cx="2872026" cy="584775"/>
          </a:xfrm>
        </p:grpSpPr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5" y="900311"/>
              <a:ext cx="9278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0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11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3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19317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450071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65283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3044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52673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9A560E3-F6BF-4C5D-90CD-47B84907C947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37" name="Picture 14" descr="Anteprima immagine">
            <a:extLst>
              <a:ext uri="{FF2B5EF4-FFF2-40B4-BE49-F238E27FC236}">
                <a16:creationId xmlns:a16="http://schemas.microsoft.com/office/drawing/2014/main" id="{822D4544-6177-4E98-8E5A-7DB7A4BE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E1842D1B-47AC-4090-A797-62EEED58E68F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1" name="Picture 8" descr="Anteprima immagine">
            <a:extLst>
              <a:ext uri="{FF2B5EF4-FFF2-40B4-BE49-F238E27FC236}">
                <a16:creationId xmlns:a16="http://schemas.microsoft.com/office/drawing/2014/main" id="{57E8E498-74AF-47C7-BAFF-A572A1C67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CF2AB937-ECA4-4DD3-96F2-3084AFCAFC4D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6EF760C5-FD80-4861-9C9B-EC2B0AD8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3B3ED77-DDBB-49A1-933E-663BE6550E11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5" name="Picture 10" descr="Anteprima immagine">
            <a:extLst>
              <a:ext uri="{FF2B5EF4-FFF2-40B4-BE49-F238E27FC236}">
                <a16:creationId xmlns:a16="http://schemas.microsoft.com/office/drawing/2014/main" id="{809444DF-0F6E-4D50-924F-684A1B34C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5FAB052-ED9A-439E-9A7A-A8476674ABA2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7" name="Picture 18" descr="Anteprima immagine">
            <a:extLst>
              <a:ext uri="{FF2B5EF4-FFF2-40B4-BE49-F238E27FC236}">
                <a16:creationId xmlns:a16="http://schemas.microsoft.com/office/drawing/2014/main" id="{664D715C-5C19-4ABC-B271-ADCC3277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A3FB50DB-2CFA-4F9E-AAAB-F1B8CB92C56A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9" name="Picture 12" descr="Anteprima immagine">
            <a:extLst>
              <a:ext uri="{FF2B5EF4-FFF2-40B4-BE49-F238E27FC236}">
                <a16:creationId xmlns:a16="http://schemas.microsoft.com/office/drawing/2014/main" id="{9BA1F58B-B28E-48B1-AC60-85A78695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91590B85-4DA3-4E2A-B304-D670DDF62BFD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1" name="Picture 16" descr="Anteprima immagine">
            <a:extLst>
              <a:ext uri="{FF2B5EF4-FFF2-40B4-BE49-F238E27FC236}">
                <a16:creationId xmlns:a16="http://schemas.microsoft.com/office/drawing/2014/main" id="{3276675F-9719-4FE2-B9D5-4A5133F14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9334CC35-B142-4A95-9226-F8EAFFD39523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681396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295789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299972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36782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08" y="612728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700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1728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Fonti rinnovabili ed </a:t>
                      </a:r>
                      <a:r>
                        <a:rPr lang="it-IT" sz="1050" b="1" kern="1200" dirty="0" err="1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efficientamento</a:t>
                      </a: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energetico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Accessori per il fotovoltaico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Chiusure trasparenti con infissi e sistemi di schermatura solare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Generatori a combustibile, caldaie a condensazione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a pompa di calore per la climatizzazione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fotovoltaici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di cogenerazione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Impianti solari termici e servizi connessi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Pompe di calore per la produzione di acqua calda sanitaria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di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relamping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di rifasamento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Fotografia, ottica, audio e video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Indumenti generici e accessori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Indumenti generici e accessori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Libri, prodotti editoriali e multimediali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Libri e pubblicazioni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multimediali, audio-visivi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Macchinari agricoli e industriali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Macchinari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Macchine per ufficio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1098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Mangimi ed alimenti per animali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Mangimi ed alimenti per animali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52354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 elettrico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 elettrico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918012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Mezzi di trasporto e parti di ricambio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Veicoli, attrezzature, accessori e parti di ricambio assistenza manutenzione 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Velivoli, accessori, parti di ricambio assistenza manutenzione e riparazione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Natanti, accessori e parti di ricambio assistenza, manutenzione e riparazione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40517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573D47C-F37D-425D-843C-8A71F02B0933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58365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25925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39458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712501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7" y="54318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508739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3334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5E51EC-91A1-47D3-96B5-274B773C1DA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28756040-DB9F-44AF-8D57-F22872A9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5CB87BB-8096-48F8-A93A-C897AB9C10F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4070C88D-74AB-4C0B-B26E-197179CD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C41DFD4-BF0B-418D-98BD-083B85E70D1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E8D2EA28-4915-4DB2-A5DA-4D7B6A88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10D0C7F-1285-4EBA-9C44-A5A18059AFC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0" descr="Anteprima immagine">
            <a:extLst>
              <a:ext uri="{FF2B5EF4-FFF2-40B4-BE49-F238E27FC236}">
                <a16:creationId xmlns:a16="http://schemas.microsoft.com/office/drawing/2014/main" id="{147B8670-8CE6-4026-9A95-ADD3EB66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14C3735-0673-4E0E-9D4E-31926005CC8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8" descr="Anteprima immagine">
            <a:extLst>
              <a:ext uri="{FF2B5EF4-FFF2-40B4-BE49-F238E27FC236}">
                <a16:creationId xmlns:a16="http://schemas.microsoft.com/office/drawing/2014/main" id="{51FF1C41-E236-4248-B845-54A0D2D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42D0CFC-F803-4C9B-81CE-0F850BC6FCE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FC6EBB22-5D89-4E6A-A82A-B344158B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33C66A4-667B-4CD3-A20E-16E8205C7CC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6" descr="Anteprima immagine">
            <a:extLst>
              <a:ext uri="{FF2B5EF4-FFF2-40B4-BE49-F238E27FC236}">
                <a16:creationId xmlns:a16="http://schemas.microsoft.com/office/drawing/2014/main" id="{C32F9019-08D2-4C1A-ADA6-50BF401A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36786FF-6510-4EC9-A1DC-A326CE695DD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58242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633735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67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517068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chimici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Antisettici e disinfettanti, prodotti chimici, reagenti non diagnostici e gas tecnici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e materiali per le pulizie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e attrezzature per le pulizie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farmaceutici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Farmaci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monouso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monouso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il restauro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il restauro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</a:t>
                      </a: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la raccolta rifiuti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la raccolta rifiuti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1098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Riscaldamento e condizionamento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Apparecchiature per il condizionamento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52354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Segnaletica d’ambiente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Segnaletica d’ambiente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9918012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 e networking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di rete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Apparati per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network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Server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integrati e infrastrutture convergenti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040517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 informatica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Sicurezza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informatica</a:t>
                      </a:r>
                      <a:endParaRPr lang="it-IT" sz="1000" b="0" kern="1200" dirty="0" smtClean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90580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Sistemi specializzati e integrati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Enterprise &amp; </a:t>
                      </a:r>
                      <a:r>
                        <a:rPr lang="it-IT" sz="1000" b="0" kern="1200" dirty="0" err="1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Specialized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System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124047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Licenze software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9208399"/>
                  </a:ext>
                </a:extLst>
              </a:tr>
            </a:tbl>
          </a:graphicData>
        </a:graphic>
      </p:graphicFrame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573D47C-F37D-425D-843C-8A71F02B0933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10080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19847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345661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1999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277" y="517845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457271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81665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5E51EC-91A1-47D3-96B5-274B773C1DA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28756040-DB9F-44AF-8D57-F22872A9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5CB87BB-8096-48F8-A93A-C897AB9C10F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4070C88D-74AB-4C0B-B26E-197179CD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C41DFD4-BF0B-418D-98BD-083B85E70D1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E8D2EA28-4915-4DB2-A5DA-4D7B6A88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10D0C7F-1285-4EBA-9C44-A5A18059AFC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0" descr="Anteprima immagine">
            <a:extLst>
              <a:ext uri="{FF2B5EF4-FFF2-40B4-BE49-F238E27FC236}">
                <a16:creationId xmlns:a16="http://schemas.microsoft.com/office/drawing/2014/main" id="{147B8670-8CE6-4026-9A95-ADD3EB66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14C3735-0673-4E0E-9D4E-31926005CC8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8" descr="Anteprima immagine">
            <a:extLst>
              <a:ext uri="{FF2B5EF4-FFF2-40B4-BE49-F238E27FC236}">
                <a16:creationId xmlns:a16="http://schemas.microsoft.com/office/drawing/2014/main" id="{51FF1C41-E236-4248-B845-54A0D2D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42D0CFC-F803-4C9B-81CE-0F850BC6FCE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FC6EBB22-5D89-4E6A-A82A-B344158B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33C66A4-667B-4CD3-A20E-16E8205C7CC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6" descr="Anteprima immagine">
            <a:extLst>
              <a:ext uri="{FF2B5EF4-FFF2-40B4-BE49-F238E27FC236}">
                <a16:creationId xmlns:a16="http://schemas.microsoft.com/office/drawing/2014/main" id="{C32F9019-08D2-4C1A-ADA6-50BF401A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36786FF-6510-4EC9-A1DC-A326CE695DD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6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579246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613784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3770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7335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652806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921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ella 53">
            <a:extLst>
              <a:ext uri="{FF2B5EF4-FFF2-40B4-BE49-F238E27FC236}">
                <a16:creationId xmlns:a16="http://schemas.microsoft.com/office/drawing/2014/main" id="{7F6A6757-11AB-46E6-A301-6E698D34544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000" y="1620000"/>
          <a:ext cx="9920948" cy="3100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32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9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127">
                  <a:extLst>
                    <a:ext uri="{9D8B030D-6E8A-4147-A177-3AD203B41FA5}">
                      <a16:colId xmlns:a16="http://schemas.microsoft.com/office/drawing/2014/main" val="2670798473"/>
                    </a:ext>
                  </a:extLst>
                </a:gridCol>
                <a:gridCol w="270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err="1" smtClean="0">
                          <a:solidFill>
                            <a:srgbClr val="404040"/>
                          </a:solidFill>
                          <a:latin typeface="+mn-lt"/>
                        </a:rPr>
                        <a:t>Macrocategorie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 smtClean="0">
                          <a:solidFill>
                            <a:srgbClr val="404040"/>
                          </a:solidFill>
                          <a:latin typeface="+mn-lt"/>
                        </a:rPr>
                        <a:t>Categorie</a:t>
                      </a:r>
                      <a:endParaRPr lang="it-IT" sz="110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noProof="0" dirty="0">
                          <a:solidFill>
                            <a:srgbClr val="404040"/>
                          </a:solidFill>
                          <a:latin typeface="+mn-lt"/>
                        </a:rPr>
                        <a:t>Stato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1pPr>
                      <a:lvl2pPr marL="497937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2pPr>
                      <a:lvl3pPr marL="99587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3pPr>
                      <a:lvl4pPr marL="1493810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4pPr>
                      <a:lvl5pPr marL="199174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5pPr>
                      <a:lvl6pPr marL="2489683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6pPr>
                      <a:lvl7pPr marL="2987619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7pPr>
                      <a:lvl8pPr marL="3485556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8pPr>
                      <a:lvl9pPr marL="3983492" algn="l" defTabSz="497937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rebuchet MS"/>
                          <a:ea typeface="ＭＳ Ｐゴシック"/>
                        </a:defRPr>
                      </a:lvl9pPr>
                    </a:lstStyle>
                    <a:p>
                      <a:pPr algn="l"/>
                      <a:r>
                        <a:rPr lang="it-IT" sz="1100" dirty="0">
                          <a:solidFill>
                            <a:srgbClr val="404040"/>
                          </a:solidFill>
                          <a:latin typeface="+mn-lt"/>
                        </a:rPr>
                        <a:t>Modalità d’acquisto</a:t>
                      </a:r>
                      <a:endParaRPr lang="it-IT" sz="1100" b="0" dirty="0">
                        <a:solidFill>
                          <a:srgbClr val="404040"/>
                        </a:solidFill>
                        <a:latin typeface="+mn-lt"/>
                      </a:endParaRPr>
                    </a:p>
                  </a:txBody>
                  <a:tcPr marL="18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integrate per la scuola digitale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5459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Strumenti, attrezzature e materiale da laboratorio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IVD - Dispositivi medico-diagnostici in vitro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Piccole apparecchiature e materiale da laboratorio</a:t>
                      </a:r>
                    </a:p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Vetreria e monouso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096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Strutture logistiche e soluzioni abitative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Soluzioni abitative e strutture logistiche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5052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Tessuti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Forniture tessili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64649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ad uso sanitario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Veicoli ad uso sanitario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51568"/>
                  </a:ext>
                </a:extLst>
              </a:tr>
              <a:tr h="128009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Verde, vivaismo e produzioni agricole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Prodotti per il</a:t>
                      </a:r>
                      <a:r>
                        <a:rPr lang="it-IT" sz="1000" b="0" kern="1200" baseline="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</a:t>
                      </a: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erde e il vivaismo</a:t>
                      </a:r>
                      <a:endParaRPr lang="it-IT" sz="1000" b="0" kern="1200" dirty="0">
                        <a:solidFill>
                          <a:srgbClr val="40404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ODA, RDO, TD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3510983"/>
                  </a:ext>
                </a:extLst>
              </a:tr>
              <a:tr h="211237"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1" kern="1200" dirty="0" smtClean="0">
                          <a:solidFill>
                            <a:srgbClr val="821B4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  <a:endParaRPr lang="it-IT" sz="1050" b="1" kern="1200" dirty="0">
                        <a:solidFill>
                          <a:srgbClr val="821B4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145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000" b="0" kern="1200" dirty="0" smtClean="0"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Videosorveglianza, controllo accessi e antintrusione</a:t>
                      </a:r>
                    </a:p>
                  </a:txBody>
                  <a:tcPr marL="0" marR="46800" marT="46800" marB="46800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497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kern="1200" dirty="0" smtClean="0">
                          <a:solidFill>
                            <a:srgbClr val="404040"/>
                          </a:solidFill>
                          <a:latin typeface="+mn-lt"/>
                          <a:ea typeface="ＭＳ Ｐゴシック"/>
                          <a:cs typeface="+mn-cs"/>
                        </a:rPr>
                        <a:t>RDO, TD</a:t>
                      </a:r>
                      <a:endParaRPr lang="it-IT" sz="900" kern="1200" dirty="0">
                        <a:solidFill>
                          <a:srgbClr val="404040"/>
                        </a:solidFill>
                        <a:latin typeface="+mn-lt"/>
                        <a:ea typeface="ＭＳ Ｐゴシック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252354"/>
                  </a:ext>
                </a:extLst>
              </a:tr>
            </a:tbl>
          </a:graphicData>
        </a:graphic>
      </p:graphicFrame>
      <p:sp>
        <p:nvSpPr>
          <p:cNvPr id="5" name="Titolo 4">
            <a:extLst>
              <a:ext uri="{FF2B5EF4-FFF2-40B4-BE49-F238E27FC236}">
                <a16:creationId xmlns:a16="http://schemas.microsoft.com/office/drawing/2014/main" id="{36AB56A7-1C4D-43E1-8033-912385B2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604" y="7005826"/>
            <a:ext cx="5805347" cy="401167"/>
          </a:xfrm>
        </p:spPr>
        <p:txBody>
          <a:bodyPr anchor="t"/>
          <a:lstStyle/>
          <a:p>
            <a:r>
              <a:rPr lang="it-IT" dirty="0"/>
              <a:t>Beni </a:t>
            </a:r>
            <a:r>
              <a:rPr lang="it-IT" dirty="0" smtClean="0"/>
              <a:t>(6/6)</a:t>
            </a:r>
            <a:endParaRPr lang="it-IT" dirty="0"/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088B57FC-8439-4592-A902-6E43319EB00B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80D9CB12-EBB9-4560-A18F-A54D6A9CC1D0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E838E0-1420-4757-B357-AB86137B9FE2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6573D47C-F37D-425D-843C-8A71F02B0933}"/>
              </a:ext>
            </a:extLst>
          </p:cNvPr>
          <p:cNvGrpSpPr/>
          <p:nvPr/>
        </p:nvGrpSpPr>
        <p:grpSpPr>
          <a:xfrm>
            <a:off x="360000" y="900311"/>
            <a:ext cx="2872025" cy="584775"/>
            <a:chOff x="494606" y="900311"/>
            <a:chExt cx="2872025" cy="584775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1AE2C511-57C5-4E83-A1DF-017A6043859B}"/>
                </a:ext>
              </a:extLst>
            </p:cNvPr>
            <p:cNvSpPr txBox="1"/>
            <p:nvPr/>
          </p:nvSpPr>
          <p:spPr>
            <a:xfrm>
              <a:off x="494606" y="900311"/>
              <a:ext cx="8196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200" b="1" dirty="0">
                  <a:solidFill>
                    <a:srgbClr val="313840"/>
                  </a:solidFill>
                </a:rPr>
                <a:t>Categorie</a:t>
              </a:r>
            </a:p>
            <a:p>
              <a:pPr>
                <a:spcAft>
                  <a:spcPts val="450"/>
                </a:spcAft>
              </a:pPr>
              <a:r>
                <a:rPr lang="it-IT" dirty="0" smtClean="0">
                  <a:solidFill>
                    <a:srgbClr val="313840"/>
                  </a:solidFill>
                </a:rPr>
                <a:t>87</a:t>
              </a:r>
              <a:endParaRPr lang="it-IT" sz="1200" dirty="0">
                <a:solidFill>
                  <a:srgbClr val="31384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37586D21-BA75-42A3-827F-342EA1B5BA97}"/>
                </a:ext>
              </a:extLst>
            </p:cNvPr>
            <p:cNvSpPr txBox="1"/>
            <p:nvPr/>
          </p:nvSpPr>
          <p:spPr>
            <a:xfrm>
              <a:off x="1422415" y="1149810"/>
              <a:ext cx="194421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000" b="1" dirty="0">
                  <a:solidFill>
                    <a:srgbClr val="404040"/>
                  </a:solidFill>
                  <a:latin typeface="+mn-lt"/>
                </a:rPr>
                <a:t>MERCEOLOGICHE</a:t>
              </a:r>
              <a:endParaRPr lang="it-IT" sz="1000" b="1" dirty="0"/>
            </a:p>
          </p:txBody>
        </p:sp>
        <p:grpSp>
          <p:nvGrpSpPr>
            <p:cNvPr id="36" name="Gruppo 35">
              <a:extLst>
                <a:ext uri="{FF2B5EF4-FFF2-40B4-BE49-F238E27FC236}">
                  <a16:creationId xmlns:a16="http://schemas.microsoft.com/office/drawing/2014/main" id="{5B40962C-2E54-4C9F-B5B8-E16DDA3BD256}"/>
                </a:ext>
              </a:extLst>
            </p:cNvPr>
            <p:cNvGrpSpPr/>
            <p:nvPr/>
          </p:nvGrpSpPr>
          <p:grpSpPr>
            <a:xfrm>
              <a:off x="1180279" y="1172497"/>
              <a:ext cx="188236" cy="200846"/>
              <a:chOff x="3060700" y="4723156"/>
              <a:chExt cx="1401951" cy="1495873"/>
            </a:xfrm>
          </p:grpSpPr>
          <p:sp>
            <p:nvSpPr>
              <p:cNvPr id="37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060700" y="4723156"/>
                <a:ext cx="1401951" cy="1495873"/>
              </a:xfrm>
              <a:custGeom>
                <a:avLst/>
                <a:gdLst>
                  <a:gd name="connsiteX0" fmla="*/ 1389682 w 1401951"/>
                  <a:gd name="connsiteY0" fmla="*/ 330258 h 1495873"/>
                  <a:gd name="connsiteX1" fmla="*/ 710470 w 1401951"/>
                  <a:gd name="connsiteY1" fmla="*/ 2191 h 1495873"/>
                  <a:gd name="connsiteX2" fmla="*/ 691482 w 1401951"/>
                  <a:gd name="connsiteY2" fmla="*/ 2191 h 1495873"/>
                  <a:gd name="connsiteX3" fmla="*/ 12270 w 1401951"/>
                  <a:gd name="connsiteY3" fmla="*/ 330258 h 1495873"/>
                  <a:gd name="connsiteX4" fmla="*/ 0 w 1401951"/>
                  <a:gd name="connsiteY4" fmla="*/ 350123 h 1495873"/>
                  <a:gd name="connsiteX5" fmla="*/ 0 w 1401951"/>
                  <a:gd name="connsiteY5" fmla="*/ 1146188 h 1495873"/>
                  <a:gd name="connsiteX6" fmla="*/ 12270 w 1401951"/>
                  <a:gd name="connsiteY6" fmla="*/ 1166054 h 1495873"/>
                  <a:gd name="connsiteX7" fmla="*/ 691482 w 1401951"/>
                  <a:gd name="connsiteY7" fmla="*/ 1493828 h 1495873"/>
                  <a:gd name="connsiteX8" fmla="*/ 701122 w 1401951"/>
                  <a:gd name="connsiteY8" fmla="*/ 1495873 h 1495873"/>
                  <a:gd name="connsiteX9" fmla="*/ 710762 w 1401951"/>
                  <a:gd name="connsiteY9" fmla="*/ 1493828 h 1495873"/>
                  <a:gd name="connsiteX10" fmla="*/ 1389682 w 1401951"/>
                  <a:gd name="connsiteY10" fmla="*/ 1165762 h 1495873"/>
                  <a:gd name="connsiteX11" fmla="*/ 1401952 w 1401951"/>
                  <a:gd name="connsiteY11" fmla="*/ 1145896 h 1495873"/>
                  <a:gd name="connsiteX12" fmla="*/ 1401952 w 1401951"/>
                  <a:gd name="connsiteY12" fmla="*/ 349831 h 1495873"/>
                  <a:gd name="connsiteX13" fmla="*/ 1389682 w 1401951"/>
                  <a:gd name="connsiteY13" fmla="*/ 330258 h 1495873"/>
                  <a:gd name="connsiteX14" fmla="*/ 701122 w 1401951"/>
                  <a:gd name="connsiteY14" fmla="*/ 46303 h 1495873"/>
                  <a:gd name="connsiteX15" fmla="*/ 1329795 w 1401951"/>
                  <a:gd name="connsiteY15" fmla="*/ 349831 h 1495873"/>
                  <a:gd name="connsiteX16" fmla="*/ 1147503 w 1401951"/>
                  <a:gd name="connsiteY16" fmla="*/ 437763 h 1495873"/>
                  <a:gd name="connsiteX17" fmla="*/ 1143705 w 1401951"/>
                  <a:gd name="connsiteY17" fmla="*/ 435426 h 1495873"/>
                  <a:gd name="connsiteX18" fmla="*/ 519415 w 1401951"/>
                  <a:gd name="connsiteY18" fmla="*/ 134236 h 1495873"/>
                  <a:gd name="connsiteX19" fmla="*/ 701122 w 1401951"/>
                  <a:gd name="connsiteY19" fmla="*/ 46303 h 1495873"/>
                  <a:gd name="connsiteX20" fmla="*/ 469752 w 1401951"/>
                  <a:gd name="connsiteY20" fmla="*/ 158775 h 1495873"/>
                  <a:gd name="connsiteX21" fmla="*/ 1097548 w 1401951"/>
                  <a:gd name="connsiteY21" fmla="*/ 461718 h 1495873"/>
                  <a:gd name="connsiteX22" fmla="*/ 969009 w 1401951"/>
                  <a:gd name="connsiteY22" fmla="*/ 523651 h 1495873"/>
                  <a:gd name="connsiteX23" fmla="*/ 341505 w 1401951"/>
                  <a:gd name="connsiteY23" fmla="*/ 221000 h 1495873"/>
                  <a:gd name="connsiteX24" fmla="*/ 469752 w 1401951"/>
                  <a:gd name="connsiteY24" fmla="*/ 158775 h 1495873"/>
                  <a:gd name="connsiteX25" fmla="*/ 1112447 w 1401951"/>
                  <a:gd name="connsiteY25" fmla="*/ 503493 h 1495873"/>
                  <a:gd name="connsiteX26" fmla="*/ 1112447 w 1401951"/>
                  <a:gd name="connsiteY26" fmla="*/ 732819 h 1495873"/>
                  <a:gd name="connsiteX27" fmla="*/ 992380 w 1401951"/>
                  <a:gd name="connsiteY27" fmla="*/ 790661 h 1495873"/>
                  <a:gd name="connsiteX28" fmla="*/ 992380 w 1401951"/>
                  <a:gd name="connsiteY28" fmla="*/ 561336 h 1495873"/>
                  <a:gd name="connsiteX29" fmla="*/ 1112447 w 1401951"/>
                  <a:gd name="connsiteY29" fmla="*/ 503493 h 1495873"/>
                  <a:gd name="connsiteX30" fmla="*/ 1358132 w 1401951"/>
                  <a:gd name="connsiteY30" fmla="*/ 1132458 h 1495873"/>
                  <a:gd name="connsiteX31" fmla="*/ 722740 w 1401951"/>
                  <a:gd name="connsiteY31" fmla="*/ 1439199 h 1495873"/>
                  <a:gd name="connsiteX32" fmla="*/ 722740 w 1401951"/>
                  <a:gd name="connsiteY32" fmla="*/ 691628 h 1495873"/>
                  <a:gd name="connsiteX33" fmla="*/ 874358 w 1401951"/>
                  <a:gd name="connsiteY33" fmla="*/ 618594 h 1495873"/>
                  <a:gd name="connsiteX34" fmla="*/ 884582 w 1401951"/>
                  <a:gd name="connsiteY34" fmla="*/ 589381 h 1495873"/>
                  <a:gd name="connsiteX35" fmla="*/ 855369 w 1401951"/>
                  <a:gd name="connsiteY35" fmla="*/ 579156 h 1495873"/>
                  <a:gd name="connsiteX36" fmla="*/ 701122 w 1401951"/>
                  <a:gd name="connsiteY36" fmla="*/ 653358 h 1495873"/>
                  <a:gd name="connsiteX37" fmla="*/ 640358 w 1401951"/>
                  <a:gd name="connsiteY37" fmla="*/ 624145 h 1495873"/>
                  <a:gd name="connsiteX38" fmla="*/ 611145 w 1401951"/>
                  <a:gd name="connsiteY38" fmla="*/ 634369 h 1495873"/>
                  <a:gd name="connsiteX39" fmla="*/ 621369 w 1401951"/>
                  <a:gd name="connsiteY39" fmla="*/ 663583 h 1495873"/>
                  <a:gd name="connsiteX40" fmla="*/ 679212 w 1401951"/>
                  <a:gd name="connsiteY40" fmla="*/ 691628 h 1495873"/>
                  <a:gd name="connsiteX41" fmla="*/ 679212 w 1401951"/>
                  <a:gd name="connsiteY41" fmla="*/ 1439199 h 1495873"/>
                  <a:gd name="connsiteX42" fmla="*/ 43820 w 1401951"/>
                  <a:gd name="connsiteY42" fmla="*/ 1132458 h 1495873"/>
                  <a:gd name="connsiteX43" fmla="*/ 43820 w 1401951"/>
                  <a:gd name="connsiteY43" fmla="*/ 384887 h 1495873"/>
                  <a:gd name="connsiteX44" fmla="*/ 527594 w 1401951"/>
                  <a:gd name="connsiteY44" fmla="*/ 618302 h 1495873"/>
                  <a:gd name="connsiteX45" fmla="*/ 537235 w 1401951"/>
                  <a:gd name="connsiteY45" fmla="*/ 620347 h 1495873"/>
                  <a:gd name="connsiteX46" fmla="*/ 557100 w 1401951"/>
                  <a:gd name="connsiteY46" fmla="*/ 608077 h 1495873"/>
                  <a:gd name="connsiteX47" fmla="*/ 546875 w 1401951"/>
                  <a:gd name="connsiteY47" fmla="*/ 578864 h 1495873"/>
                  <a:gd name="connsiteX48" fmla="*/ 72449 w 1401951"/>
                  <a:gd name="connsiteY48" fmla="*/ 349831 h 1495873"/>
                  <a:gd name="connsiteX49" fmla="*/ 290089 w 1401951"/>
                  <a:gd name="connsiteY49" fmla="*/ 244662 h 1495873"/>
                  <a:gd name="connsiteX50" fmla="*/ 948268 w 1401951"/>
                  <a:gd name="connsiteY50" fmla="*/ 562504 h 1495873"/>
                  <a:gd name="connsiteX51" fmla="*/ 948560 w 1401951"/>
                  <a:gd name="connsiteY51" fmla="*/ 562797 h 1495873"/>
                  <a:gd name="connsiteX52" fmla="*/ 948560 w 1401951"/>
                  <a:gd name="connsiteY52" fmla="*/ 825717 h 1495873"/>
                  <a:gd name="connsiteX53" fmla="*/ 958784 w 1401951"/>
                  <a:gd name="connsiteY53" fmla="*/ 844414 h 1495873"/>
                  <a:gd name="connsiteX54" fmla="*/ 970470 w 1401951"/>
                  <a:gd name="connsiteY54" fmla="*/ 847627 h 1495873"/>
                  <a:gd name="connsiteX55" fmla="*/ 980110 w 1401951"/>
                  <a:gd name="connsiteY55" fmla="*/ 845582 h 1495873"/>
                  <a:gd name="connsiteX56" fmla="*/ 1143997 w 1401951"/>
                  <a:gd name="connsiteY56" fmla="*/ 766414 h 1495873"/>
                  <a:gd name="connsiteX57" fmla="*/ 1156267 w 1401951"/>
                  <a:gd name="connsiteY57" fmla="*/ 746549 h 1495873"/>
                  <a:gd name="connsiteX58" fmla="*/ 1156267 w 1401951"/>
                  <a:gd name="connsiteY58" fmla="*/ 482167 h 1495873"/>
                  <a:gd name="connsiteX59" fmla="*/ 1358424 w 1401951"/>
                  <a:gd name="connsiteY59" fmla="*/ 384595 h 1495873"/>
                  <a:gd name="connsiteX60" fmla="*/ 1358132 w 1401951"/>
                  <a:gd name="connsiteY60" fmla="*/ 1132458 h 1495873"/>
                  <a:gd name="connsiteX61" fmla="*/ 1358132 w 1401951"/>
                  <a:gd name="connsiteY61" fmla="*/ 1132458 h 1495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401951" h="1495873">
                    <a:moveTo>
                      <a:pt x="1389682" y="330258"/>
                    </a:moveTo>
                    <a:lnTo>
                      <a:pt x="710470" y="2191"/>
                    </a:lnTo>
                    <a:cubicBezTo>
                      <a:pt x="704336" y="-730"/>
                      <a:pt x="697324" y="-730"/>
                      <a:pt x="691482" y="2191"/>
                    </a:cubicBezTo>
                    <a:lnTo>
                      <a:pt x="12270" y="330258"/>
                    </a:lnTo>
                    <a:cubicBezTo>
                      <a:pt x="4674" y="334055"/>
                      <a:pt x="0" y="341651"/>
                      <a:pt x="0" y="350123"/>
                    </a:cubicBezTo>
                    <a:lnTo>
                      <a:pt x="0" y="1146188"/>
                    </a:lnTo>
                    <a:cubicBezTo>
                      <a:pt x="0" y="1154660"/>
                      <a:pt x="4674" y="1162256"/>
                      <a:pt x="12270" y="1166054"/>
                    </a:cubicBezTo>
                    <a:lnTo>
                      <a:pt x="691482" y="1493828"/>
                    </a:lnTo>
                    <a:cubicBezTo>
                      <a:pt x="694403" y="1495289"/>
                      <a:pt x="697616" y="1495873"/>
                      <a:pt x="701122" y="1495873"/>
                    </a:cubicBezTo>
                    <a:cubicBezTo>
                      <a:pt x="704336" y="1495873"/>
                      <a:pt x="707549" y="1495289"/>
                      <a:pt x="710762" y="1493828"/>
                    </a:cubicBezTo>
                    <a:lnTo>
                      <a:pt x="1389682" y="1165762"/>
                    </a:lnTo>
                    <a:cubicBezTo>
                      <a:pt x="1397278" y="1161964"/>
                      <a:pt x="1401952" y="1154368"/>
                      <a:pt x="1401952" y="1145896"/>
                    </a:cubicBezTo>
                    <a:lnTo>
                      <a:pt x="1401952" y="349831"/>
                    </a:lnTo>
                    <a:cubicBezTo>
                      <a:pt x="1401952" y="341359"/>
                      <a:pt x="1397278" y="333763"/>
                      <a:pt x="1389682" y="330258"/>
                    </a:cubicBezTo>
                    <a:close/>
                    <a:moveTo>
                      <a:pt x="701122" y="46303"/>
                    </a:moveTo>
                    <a:lnTo>
                      <a:pt x="1329795" y="349831"/>
                    </a:lnTo>
                    <a:lnTo>
                      <a:pt x="1147503" y="437763"/>
                    </a:lnTo>
                    <a:cubicBezTo>
                      <a:pt x="1146335" y="436887"/>
                      <a:pt x="1145166" y="436010"/>
                      <a:pt x="1143705" y="435426"/>
                    </a:cubicBezTo>
                    <a:lnTo>
                      <a:pt x="519415" y="134236"/>
                    </a:lnTo>
                    <a:lnTo>
                      <a:pt x="701122" y="46303"/>
                    </a:lnTo>
                    <a:close/>
                    <a:moveTo>
                      <a:pt x="469752" y="158775"/>
                    </a:moveTo>
                    <a:lnTo>
                      <a:pt x="1097548" y="461718"/>
                    </a:lnTo>
                    <a:lnTo>
                      <a:pt x="969009" y="523651"/>
                    </a:lnTo>
                    <a:lnTo>
                      <a:pt x="341505" y="221000"/>
                    </a:lnTo>
                    <a:lnTo>
                      <a:pt x="469752" y="158775"/>
                    </a:lnTo>
                    <a:close/>
                    <a:moveTo>
                      <a:pt x="1112447" y="503493"/>
                    </a:moveTo>
                    <a:lnTo>
                      <a:pt x="1112447" y="732819"/>
                    </a:lnTo>
                    <a:lnTo>
                      <a:pt x="992380" y="790661"/>
                    </a:lnTo>
                    <a:lnTo>
                      <a:pt x="992380" y="561336"/>
                    </a:lnTo>
                    <a:lnTo>
                      <a:pt x="1112447" y="503493"/>
                    </a:lnTo>
                    <a:close/>
                    <a:moveTo>
                      <a:pt x="1358132" y="1132458"/>
                    </a:moveTo>
                    <a:lnTo>
                      <a:pt x="722740" y="1439199"/>
                    </a:lnTo>
                    <a:lnTo>
                      <a:pt x="722740" y="691628"/>
                    </a:lnTo>
                    <a:lnTo>
                      <a:pt x="874358" y="618594"/>
                    </a:lnTo>
                    <a:cubicBezTo>
                      <a:pt x="885167" y="613336"/>
                      <a:pt x="889841" y="600190"/>
                      <a:pt x="884582" y="589381"/>
                    </a:cubicBezTo>
                    <a:cubicBezTo>
                      <a:pt x="879324" y="578572"/>
                      <a:pt x="866178" y="573898"/>
                      <a:pt x="855369" y="579156"/>
                    </a:cubicBezTo>
                    <a:lnTo>
                      <a:pt x="701122" y="653358"/>
                    </a:lnTo>
                    <a:lnTo>
                      <a:pt x="640358" y="624145"/>
                    </a:lnTo>
                    <a:cubicBezTo>
                      <a:pt x="629549" y="618886"/>
                      <a:pt x="616403" y="623560"/>
                      <a:pt x="611145" y="634369"/>
                    </a:cubicBezTo>
                    <a:cubicBezTo>
                      <a:pt x="605886" y="645178"/>
                      <a:pt x="610560" y="658324"/>
                      <a:pt x="621369" y="663583"/>
                    </a:cubicBezTo>
                    <a:lnTo>
                      <a:pt x="679212" y="691628"/>
                    </a:lnTo>
                    <a:lnTo>
                      <a:pt x="679212" y="1439199"/>
                    </a:lnTo>
                    <a:lnTo>
                      <a:pt x="43820" y="1132458"/>
                    </a:lnTo>
                    <a:lnTo>
                      <a:pt x="43820" y="384887"/>
                    </a:lnTo>
                    <a:lnTo>
                      <a:pt x="527594" y="618302"/>
                    </a:lnTo>
                    <a:cubicBezTo>
                      <a:pt x="530808" y="619763"/>
                      <a:pt x="534021" y="620347"/>
                      <a:pt x="537235" y="620347"/>
                    </a:cubicBezTo>
                    <a:cubicBezTo>
                      <a:pt x="545415" y="620347"/>
                      <a:pt x="553302" y="615673"/>
                      <a:pt x="557100" y="608077"/>
                    </a:cubicBezTo>
                    <a:cubicBezTo>
                      <a:pt x="562358" y="597268"/>
                      <a:pt x="557684" y="584122"/>
                      <a:pt x="546875" y="578864"/>
                    </a:cubicBezTo>
                    <a:lnTo>
                      <a:pt x="72449" y="349831"/>
                    </a:lnTo>
                    <a:lnTo>
                      <a:pt x="290089" y="244662"/>
                    </a:lnTo>
                    <a:lnTo>
                      <a:pt x="948268" y="562504"/>
                    </a:lnTo>
                    <a:cubicBezTo>
                      <a:pt x="948268" y="562504"/>
                      <a:pt x="948560" y="562797"/>
                      <a:pt x="948560" y="562797"/>
                    </a:cubicBezTo>
                    <a:lnTo>
                      <a:pt x="948560" y="825717"/>
                    </a:lnTo>
                    <a:cubicBezTo>
                      <a:pt x="948560" y="833313"/>
                      <a:pt x="952357" y="840324"/>
                      <a:pt x="958784" y="844414"/>
                    </a:cubicBezTo>
                    <a:cubicBezTo>
                      <a:pt x="962290" y="846751"/>
                      <a:pt x="966380" y="847627"/>
                      <a:pt x="970470" y="847627"/>
                    </a:cubicBezTo>
                    <a:cubicBezTo>
                      <a:pt x="973683" y="847627"/>
                      <a:pt x="976897" y="847043"/>
                      <a:pt x="980110" y="845582"/>
                    </a:cubicBezTo>
                    <a:lnTo>
                      <a:pt x="1143997" y="766414"/>
                    </a:lnTo>
                    <a:cubicBezTo>
                      <a:pt x="1151593" y="762616"/>
                      <a:pt x="1156267" y="755021"/>
                      <a:pt x="1156267" y="746549"/>
                    </a:cubicBezTo>
                    <a:lnTo>
                      <a:pt x="1156267" y="482167"/>
                    </a:lnTo>
                    <a:lnTo>
                      <a:pt x="1358424" y="384595"/>
                    </a:lnTo>
                    <a:lnTo>
                      <a:pt x="1358132" y="1132458"/>
                    </a:lnTo>
                    <a:lnTo>
                      <a:pt x="1358132" y="1132458"/>
                    </a:ln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8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720237"/>
                <a:ext cx="143495" cy="91849"/>
              </a:xfrm>
              <a:custGeom>
                <a:avLst/>
                <a:gdLst>
                  <a:gd name="connsiteX0" fmla="*/ 130995 w 143495"/>
                  <a:gd name="connsiteY0" fmla="*/ 50366 h 91849"/>
                  <a:gd name="connsiteX1" fmla="*/ 31378 w 143495"/>
                  <a:gd name="connsiteY1" fmla="*/ 2164 h 91849"/>
                  <a:gd name="connsiteX2" fmla="*/ 2164 w 143495"/>
                  <a:gd name="connsiteY2" fmla="*/ 12389 h 91849"/>
                  <a:gd name="connsiteX3" fmla="*/ 12389 w 143495"/>
                  <a:gd name="connsiteY3" fmla="*/ 41602 h 91849"/>
                  <a:gd name="connsiteX4" fmla="*/ 112007 w 143495"/>
                  <a:gd name="connsiteY4" fmla="*/ 89805 h 91849"/>
                  <a:gd name="connsiteX5" fmla="*/ 121647 w 143495"/>
                  <a:gd name="connsiteY5" fmla="*/ 91850 h 91849"/>
                  <a:gd name="connsiteX6" fmla="*/ 141512 w 143495"/>
                  <a:gd name="connsiteY6" fmla="*/ 79580 h 91849"/>
                  <a:gd name="connsiteX7" fmla="*/ 130995 w 143495"/>
                  <a:gd name="connsiteY7" fmla="*/ 50366 h 91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495" h="91849">
                    <a:moveTo>
                      <a:pt x="130995" y="50366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112007" y="89805"/>
                    </a:lnTo>
                    <a:cubicBezTo>
                      <a:pt x="115220" y="91265"/>
                      <a:pt x="118434" y="91850"/>
                      <a:pt x="121647" y="91850"/>
                    </a:cubicBezTo>
                    <a:cubicBezTo>
                      <a:pt x="129827" y="91850"/>
                      <a:pt x="137715" y="87175"/>
                      <a:pt x="141512" y="79580"/>
                    </a:cubicBezTo>
                    <a:cubicBezTo>
                      <a:pt x="146479" y="68771"/>
                      <a:pt x="141804" y="55625"/>
                      <a:pt x="130995" y="50366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9" name="Elemento grafico 41">
                <a:extLst>
                  <a:ext uri="{FF2B5EF4-FFF2-40B4-BE49-F238E27FC236}">
                    <a16:creationId xmlns:a16="http://schemas.microsoft.com/office/drawing/2014/main" id="{D55AB854-B6B2-456D-B415-7A05C0B5255D}"/>
                  </a:ext>
                </a:extLst>
              </p:cNvPr>
              <p:cNvSpPr/>
              <p:nvPr/>
            </p:nvSpPr>
            <p:spPr>
              <a:xfrm>
                <a:off x="3154355" y="5616237"/>
                <a:ext cx="235225" cy="135961"/>
              </a:xfrm>
              <a:custGeom>
                <a:avLst/>
                <a:gdLst>
                  <a:gd name="connsiteX0" fmla="*/ 222726 w 235225"/>
                  <a:gd name="connsiteY0" fmla="*/ 94479 h 135961"/>
                  <a:gd name="connsiteX1" fmla="*/ 31378 w 235225"/>
                  <a:gd name="connsiteY1" fmla="*/ 2164 h 135961"/>
                  <a:gd name="connsiteX2" fmla="*/ 2164 w 235225"/>
                  <a:gd name="connsiteY2" fmla="*/ 12389 h 135961"/>
                  <a:gd name="connsiteX3" fmla="*/ 12389 w 235225"/>
                  <a:gd name="connsiteY3" fmla="*/ 41602 h 135961"/>
                  <a:gd name="connsiteX4" fmla="*/ 203737 w 235225"/>
                  <a:gd name="connsiteY4" fmla="*/ 133917 h 135961"/>
                  <a:gd name="connsiteX5" fmla="*/ 213377 w 235225"/>
                  <a:gd name="connsiteY5" fmla="*/ 135962 h 135961"/>
                  <a:gd name="connsiteX6" fmla="*/ 233242 w 235225"/>
                  <a:gd name="connsiteY6" fmla="*/ 123692 h 135961"/>
                  <a:gd name="connsiteX7" fmla="*/ 222726 w 235225"/>
                  <a:gd name="connsiteY7" fmla="*/ 94479 h 13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225" h="135961">
                    <a:moveTo>
                      <a:pt x="222726" y="94479"/>
                    </a:moveTo>
                    <a:lnTo>
                      <a:pt x="31378" y="2164"/>
                    </a:lnTo>
                    <a:cubicBezTo>
                      <a:pt x="20569" y="-3094"/>
                      <a:pt x="7423" y="1580"/>
                      <a:pt x="2164" y="12389"/>
                    </a:cubicBezTo>
                    <a:cubicBezTo>
                      <a:pt x="-3094" y="23198"/>
                      <a:pt x="1580" y="36344"/>
                      <a:pt x="12389" y="41602"/>
                    </a:cubicBezTo>
                    <a:lnTo>
                      <a:pt x="203737" y="133917"/>
                    </a:lnTo>
                    <a:cubicBezTo>
                      <a:pt x="206950" y="135377"/>
                      <a:pt x="210164" y="135962"/>
                      <a:pt x="213377" y="135962"/>
                    </a:cubicBezTo>
                    <a:cubicBezTo>
                      <a:pt x="221557" y="135962"/>
                      <a:pt x="229445" y="131288"/>
                      <a:pt x="233242" y="123692"/>
                    </a:cubicBezTo>
                    <a:cubicBezTo>
                      <a:pt x="238209" y="112883"/>
                      <a:pt x="233535" y="99737"/>
                      <a:pt x="222726" y="94479"/>
                    </a:cubicBezTo>
                    <a:close/>
                  </a:path>
                </a:pathLst>
              </a:custGeom>
              <a:solidFill>
                <a:srgbClr val="313840"/>
              </a:solidFill>
              <a:ln w="29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pic>
        <p:nvPicPr>
          <p:cNvPr id="42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91653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198470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329786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403056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516" y="442870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3655665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75E51EC-91A1-47D3-96B5-274B773C1DAF}"/>
              </a:ext>
            </a:extLst>
          </p:cNvPr>
          <p:cNvSpPr txBox="1"/>
          <p:nvPr/>
        </p:nvSpPr>
        <p:spPr>
          <a:xfrm>
            <a:off x="7651306" y="236664"/>
            <a:ext cx="12241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Legenda stati</a:t>
            </a:r>
          </a:p>
        </p:txBody>
      </p:sp>
      <p:pic>
        <p:nvPicPr>
          <p:cNvPr id="41" name="Picture 14" descr="Anteprima immagine">
            <a:extLst>
              <a:ext uri="{FF2B5EF4-FFF2-40B4-BE49-F238E27FC236}">
                <a16:creationId xmlns:a16="http://schemas.microsoft.com/office/drawing/2014/main" id="{28756040-DB9F-44AF-8D57-F22872A99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52" y="516793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D5CB87BB-8096-48F8-A93A-C897AB9C10F3}"/>
              </a:ext>
            </a:extLst>
          </p:cNvPr>
          <p:cNvSpPr txBox="1"/>
          <p:nvPr/>
        </p:nvSpPr>
        <p:spPr>
          <a:xfrm>
            <a:off x="7917254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Pubblicato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3" name="Picture 8" descr="Anteprima immagine">
            <a:extLst>
              <a:ext uri="{FF2B5EF4-FFF2-40B4-BE49-F238E27FC236}">
                <a16:creationId xmlns:a16="http://schemas.microsoft.com/office/drawing/2014/main" id="{4070C88D-74AB-4C0B-B26E-197179CD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820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C41DFD4-BF0B-418D-98BD-083B85E70D1B}"/>
              </a:ext>
            </a:extLst>
          </p:cNvPr>
          <p:cNvSpPr txBox="1"/>
          <p:nvPr/>
        </p:nvSpPr>
        <p:spPr>
          <a:xfrm>
            <a:off x="8814235" y="499071"/>
            <a:ext cx="6817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Aggiudicato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6" name="Picture 4">
            <a:extLst>
              <a:ext uri="{FF2B5EF4-FFF2-40B4-BE49-F238E27FC236}">
                <a16:creationId xmlns:a16="http://schemas.microsoft.com/office/drawing/2014/main" id="{E8D2EA28-4915-4DB2-A5DA-4D7B6A886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57" y="516793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710D0C7F-1285-4EBA-9C44-A5A18059AFC9}"/>
              </a:ext>
            </a:extLst>
          </p:cNvPr>
          <p:cNvSpPr txBox="1"/>
          <p:nvPr/>
        </p:nvSpPr>
        <p:spPr>
          <a:xfrm>
            <a:off x="9768676" y="499071"/>
            <a:ext cx="48206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8" name="Picture 10" descr="Anteprima immagine">
            <a:extLst>
              <a:ext uri="{FF2B5EF4-FFF2-40B4-BE49-F238E27FC236}">
                <a16:creationId xmlns:a16="http://schemas.microsoft.com/office/drawing/2014/main" id="{147B8670-8CE6-4026-9A95-ADD3EB66B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786" y="1008079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C14C3735-0673-4E0E-9D4E-31926005CC80}"/>
              </a:ext>
            </a:extLst>
          </p:cNvPr>
          <p:cNvSpPr txBox="1"/>
          <p:nvPr/>
        </p:nvSpPr>
        <p:spPr>
          <a:xfrm>
            <a:off x="7914764" y="985705"/>
            <a:ext cx="138377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Attivo per acquisti successivi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0" name="Picture 18" descr="Anteprima immagine">
            <a:extLst>
              <a:ext uri="{FF2B5EF4-FFF2-40B4-BE49-F238E27FC236}">
                <a16:creationId xmlns:a16="http://schemas.microsoft.com/office/drawing/2014/main" id="{51FF1C41-E236-4248-B845-54A0D2DEC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18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42D0CFC-F803-4C9B-81CE-0F850BC6FCE6}"/>
              </a:ext>
            </a:extLst>
          </p:cNvPr>
          <p:cNvSpPr txBox="1"/>
          <p:nvPr/>
        </p:nvSpPr>
        <p:spPr>
          <a:xfrm>
            <a:off x="7935095" y="742388"/>
            <a:ext cx="53496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Sospeso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2" name="Picture 12" descr="Anteprima immagine">
            <a:extLst>
              <a:ext uri="{FF2B5EF4-FFF2-40B4-BE49-F238E27FC236}">
                <a16:creationId xmlns:a16="http://schemas.microsoft.com/office/drawing/2014/main" id="{FC6EBB22-5D89-4E6A-A82A-B344158B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035" y="760110"/>
            <a:ext cx="17307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133C66A4-667B-4CD3-A20E-16E8205C7CCF}"/>
              </a:ext>
            </a:extLst>
          </p:cNvPr>
          <p:cNvSpPr txBox="1"/>
          <p:nvPr/>
        </p:nvSpPr>
        <p:spPr>
          <a:xfrm>
            <a:off x="9761896" y="742388"/>
            <a:ext cx="5028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Chiuso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4" name="Picture 16" descr="Anteprima immagine">
            <a:extLst>
              <a:ext uri="{FF2B5EF4-FFF2-40B4-BE49-F238E27FC236}">
                <a16:creationId xmlns:a16="http://schemas.microsoft.com/office/drawing/2014/main" id="{C32F9019-08D2-4C1A-ADA6-50BF401A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53" y="760110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E36786FF-6510-4EC9-A1DC-A326CE695DDC}"/>
              </a:ext>
            </a:extLst>
          </p:cNvPr>
          <p:cNvSpPr txBox="1"/>
          <p:nvPr/>
        </p:nvSpPr>
        <p:spPr>
          <a:xfrm>
            <a:off x="8815900" y="742388"/>
            <a:ext cx="62509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800" b="0" kern="1200" dirty="0">
                <a:solidFill>
                  <a:srgbClr val="404040"/>
                </a:solidFill>
                <a:effectLst/>
                <a:latin typeface="+mn-lt"/>
              </a:rPr>
              <a:t>Revocato</a:t>
            </a:r>
            <a:endParaRPr lang="it-IT" sz="800" b="0" kern="1200" dirty="0">
              <a:solidFill>
                <a:srgbClr val="404040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8" name="Picture 4">
            <a:extLst>
              <a:ext uri="{FF2B5EF4-FFF2-40B4-BE49-F238E27FC236}">
                <a16:creationId xmlns:a16="http://schemas.microsoft.com/office/drawing/2014/main" id="{82DB3B85-CD53-408D-8B5A-5F2A123D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23" y="241514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74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>
            <a:extLst>
              <a:ext uri="{FF2B5EF4-FFF2-40B4-BE49-F238E27FC236}">
                <a16:creationId xmlns:a16="http://schemas.microsoft.com/office/drawing/2014/main" id="{159B03CB-18AE-455A-B1BC-C320C655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Servizi (</a:t>
            </a:r>
            <a:r>
              <a:rPr lang="it-IT" dirty="0" smtClean="0"/>
              <a:t>1/7)</a:t>
            </a:r>
            <a:endParaRPr lang="it-IT" dirty="0"/>
          </a:p>
        </p:txBody>
      </p: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5B40962C-2E54-4C9F-B5B8-E16DDA3BD256}"/>
              </a:ext>
            </a:extLst>
          </p:cNvPr>
          <p:cNvGrpSpPr/>
          <p:nvPr/>
        </p:nvGrpSpPr>
        <p:grpSpPr>
          <a:xfrm>
            <a:off x="9838984" y="3382181"/>
            <a:ext cx="188236" cy="200846"/>
            <a:chOff x="3060700" y="4723156"/>
            <a:chExt cx="1401951" cy="1495873"/>
          </a:xfrm>
        </p:grpSpPr>
        <p:sp>
          <p:nvSpPr>
            <p:cNvPr id="57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060700" y="4723156"/>
              <a:ext cx="1401951" cy="1495873"/>
            </a:xfrm>
            <a:custGeom>
              <a:avLst/>
              <a:gdLst>
                <a:gd name="connsiteX0" fmla="*/ 1389682 w 1401951"/>
                <a:gd name="connsiteY0" fmla="*/ 330258 h 1495873"/>
                <a:gd name="connsiteX1" fmla="*/ 710470 w 1401951"/>
                <a:gd name="connsiteY1" fmla="*/ 2191 h 1495873"/>
                <a:gd name="connsiteX2" fmla="*/ 691482 w 1401951"/>
                <a:gd name="connsiteY2" fmla="*/ 2191 h 1495873"/>
                <a:gd name="connsiteX3" fmla="*/ 12270 w 1401951"/>
                <a:gd name="connsiteY3" fmla="*/ 330258 h 1495873"/>
                <a:gd name="connsiteX4" fmla="*/ 0 w 1401951"/>
                <a:gd name="connsiteY4" fmla="*/ 350123 h 1495873"/>
                <a:gd name="connsiteX5" fmla="*/ 0 w 1401951"/>
                <a:gd name="connsiteY5" fmla="*/ 1146188 h 1495873"/>
                <a:gd name="connsiteX6" fmla="*/ 12270 w 1401951"/>
                <a:gd name="connsiteY6" fmla="*/ 1166054 h 1495873"/>
                <a:gd name="connsiteX7" fmla="*/ 691482 w 1401951"/>
                <a:gd name="connsiteY7" fmla="*/ 1493828 h 1495873"/>
                <a:gd name="connsiteX8" fmla="*/ 701122 w 1401951"/>
                <a:gd name="connsiteY8" fmla="*/ 1495873 h 1495873"/>
                <a:gd name="connsiteX9" fmla="*/ 710762 w 1401951"/>
                <a:gd name="connsiteY9" fmla="*/ 1493828 h 1495873"/>
                <a:gd name="connsiteX10" fmla="*/ 1389682 w 1401951"/>
                <a:gd name="connsiteY10" fmla="*/ 1165762 h 1495873"/>
                <a:gd name="connsiteX11" fmla="*/ 1401952 w 1401951"/>
                <a:gd name="connsiteY11" fmla="*/ 1145896 h 1495873"/>
                <a:gd name="connsiteX12" fmla="*/ 1401952 w 1401951"/>
                <a:gd name="connsiteY12" fmla="*/ 349831 h 1495873"/>
                <a:gd name="connsiteX13" fmla="*/ 1389682 w 1401951"/>
                <a:gd name="connsiteY13" fmla="*/ 330258 h 1495873"/>
                <a:gd name="connsiteX14" fmla="*/ 701122 w 1401951"/>
                <a:gd name="connsiteY14" fmla="*/ 46303 h 1495873"/>
                <a:gd name="connsiteX15" fmla="*/ 1329795 w 1401951"/>
                <a:gd name="connsiteY15" fmla="*/ 349831 h 1495873"/>
                <a:gd name="connsiteX16" fmla="*/ 1147503 w 1401951"/>
                <a:gd name="connsiteY16" fmla="*/ 437763 h 1495873"/>
                <a:gd name="connsiteX17" fmla="*/ 1143705 w 1401951"/>
                <a:gd name="connsiteY17" fmla="*/ 435426 h 1495873"/>
                <a:gd name="connsiteX18" fmla="*/ 519415 w 1401951"/>
                <a:gd name="connsiteY18" fmla="*/ 134236 h 1495873"/>
                <a:gd name="connsiteX19" fmla="*/ 701122 w 1401951"/>
                <a:gd name="connsiteY19" fmla="*/ 46303 h 1495873"/>
                <a:gd name="connsiteX20" fmla="*/ 469752 w 1401951"/>
                <a:gd name="connsiteY20" fmla="*/ 158775 h 1495873"/>
                <a:gd name="connsiteX21" fmla="*/ 1097548 w 1401951"/>
                <a:gd name="connsiteY21" fmla="*/ 461718 h 1495873"/>
                <a:gd name="connsiteX22" fmla="*/ 969009 w 1401951"/>
                <a:gd name="connsiteY22" fmla="*/ 523651 h 1495873"/>
                <a:gd name="connsiteX23" fmla="*/ 341505 w 1401951"/>
                <a:gd name="connsiteY23" fmla="*/ 221000 h 1495873"/>
                <a:gd name="connsiteX24" fmla="*/ 469752 w 1401951"/>
                <a:gd name="connsiteY24" fmla="*/ 158775 h 1495873"/>
                <a:gd name="connsiteX25" fmla="*/ 1112447 w 1401951"/>
                <a:gd name="connsiteY25" fmla="*/ 503493 h 1495873"/>
                <a:gd name="connsiteX26" fmla="*/ 1112447 w 1401951"/>
                <a:gd name="connsiteY26" fmla="*/ 732819 h 1495873"/>
                <a:gd name="connsiteX27" fmla="*/ 992380 w 1401951"/>
                <a:gd name="connsiteY27" fmla="*/ 790661 h 1495873"/>
                <a:gd name="connsiteX28" fmla="*/ 992380 w 1401951"/>
                <a:gd name="connsiteY28" fmla="*/ 561336 h 1495873"/>
                <a:gd name="connsiteX29" fmla="*/ 1112447 w 1401951"/>
                <a:gd name="connsiteY29" fmla="*/ 503493 h 1495873"/>
                <a:gd name="connsiteX30" fmla="*/ 1358132 w 1401951"/>
                <a:gd name="connsiteY30" fmla="*/ 1132458 h 1495873"/>
                <a:gd name="connsiteX31" fmla="*/ 722740 w 1401951"/>
                <a:gd name="connsiteY31" fmla="*/ 1439199 h 1495873"/>
                <a:gd name="connsiteX32" fmla="*/ 722740 w 1401951"/>
                <a:gd name="connsiteY32" fmla="*/ 691628 h 1495873"/>
                <a:gd name="connsiteX33" fmla="*/ 874358 w 1401951"/>
                <a:gd name="connsiteY33" fmla="*/ 618594 h 1495873"/>
                <a:gd name="connsiteX34" fmla="*/ 884582 w 1401951"/>
                <a:gd name="connsiteY34" fmla="*/ 589381 h 1495873"/>
                <a:gd name="connsiteX35" fmla="*/ 855369 w 1401951"/>
                <a:gd name="connsiteY35" fmla="*/ 579156 h 1495873"/>
                <a:gd name="connsiteX36" fmla="*/ 701122 w 1401951"/>
                <a:gd name="connsiteY36" fmla="*/ 653358 h 1495873"/>
                <a:gd name="connsiteX37" fmla="*/ 640358 w 1401951"/>
                <a:gd name="connsiteY37" fmla="*/ 624145 h 1495873"/>
                <a:gd name="connsiteX38" fmla="*/ 611145 w 1401951"/>
                <a:gd name="connsiteY38" fmla="*/ 634369 h 1495873"/>
                <a:gd name="connsiteX39" fmla="*/ 621369 w 1401951"/>
                <a:gd name="connsiteY39" fmla="*/ 663583 h 1495873"/>
                <a:gd name="connsiteX40" fmla="*/ 679212 w 1401951"/>
                <a:gd name="connsiteY40" fmla="*/ 691628 h 1495873"/>
                <a:gd name="connsiteX41" fmla="*/ 679212 w 1401951"/>
                <a:gd name="connsiteY41" fmla="*/ 1439199 h 1495873"/>
                <a:gd name="connsiteX42" fmla="*/ 43820 w 1401951"/>
                <a:gd name="connsiteY42" fmla="*/ 1132458 h 1495873"/>
                <a:gd name="connsiteX43" fmla="*/ 43820 w 1401951"/>
                <a:gd name="connsiteY43" fmla="*/ 384887 h 1495873"/>
                <a:gd name="connsiteX44" fmla="*/ 527594 w 1401951"/>
                <a:gd name="connsiteY44" fmla="*/ 618302 h 1495873"/>
                <a:gd name="connsiteX45" fmla="*/ 537235 w 1401951"/>
                <a:gd name="connsiteY45" fmla="*/ 620347 h 1495873"/>
                <a:gd name="connsiteX46" fmla="*/ 557100 w 1401951"/>
                <a:gd name="connsiteY46" fmla="*/ 608077 h 1495873"/>
                <a:gd name="connsiteX47" fmla="*/ 546875 w 1401951"/>
                <a:gd name="connsiteY47" fmla="*/ 578864 h 1495873"/>
                <a:gd name="connsiteX48" fmla="*/ 72449 w 1401951"/>
                <a:gd name="connsiteY48" fmla="*/ 349831 h 1495873"/>
                <a:gd name="connsiteX49" fmla="*/ 290089 w 1401951"/>
                <a:gd name="connsiteY49" fmla="*/ 244662 h 1495873"/>
                <a:gd name="connsiteX50" fmla="*/ 948268 w 1401951"/>
                <a:gd name="connsiteY50" fmla="*/ 562504 h 1495873"/>
                <a:gd name="connsiteX51" fmla="*/ 948560 w 1401951"/>
                <a:gd name="connsiteY51" fmla="*/ 562797 h 1495873"/>
                <a:gd name="connsiteX52" fmla="*/ 948560 w 1401951"/>
                <a:gd name="connsiteY52" fmla="*/ 825717 h 1495873"/>
                <a:gd name="connsiteX53" fmla="*/ 958784 w 1401951"/>
                <a:gd name="connsiteY53" fmla="*/ 844414 h 1495873"/>
                <a:gd name="connsiteX54" fmla="*/ 970470 w 1401951"/>
                <a:gd name="connsiteY54" fmla="*/ 847627 h 1495873"/>
                <a:gd name="connsiteX55" fmla="*/ 980110 w 1401951"/>
                <a:gd name="connsiteY55" fmla="*/ 845582 h 1495873"/>
                <a:gd name="connsiteX56" fmla="*/ 1143997 w 1401951"/>
                <a:gd name="connsiteY56" fmla="*/ 766414 h 1495873"/>
                <a:gd name="connsiteX57" fmla="*/ 1156267 w 1401951"/>
                <a:gd name="connsiteY57" fmla="*/ 746549 h 1495873"/>
                <a:gd name="connsiteX58" fmla="*/ 1156267 w 1401951"/>
                <a:gd name="connsiteY58" fmla="*/ 482167 h 1495873"/>
                <a:gd name="connsiteX59" fmla="*/ 1358424 w 1401951"/>
                <a:gd name="connsiteY59" fmla="*/ 384595 h 1495873"/>
                <a:gd name="connsiteX60" fmla="*/ 1358132 w 1401951"/>
                <a:gd name="connsiteY60" fmla="*/ 1132458 h 1495873"/>
                <a:gd name="connsiteX61" fmla="*/ 1358132 w 1401951"/>
                <a:gd name="connsiteY61" fmla="*/ 1132458 h 14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01951" h="1495873">
                  <a:moveTo>
                    <a:pt x="1389682" y="330258"/>
                  </a:moveTo>
                  <a:lnTo>
                    <a:pt x="710470" y="2191"/>
                  </a:lnTo>
                  <a:cubicBezTo>
                    <a:pt x="704336" y="-730"/>
                    <a:pt x="697324" y="-730"/>
                    <a:pt x="691482" y="2191"/>
                  </a:cubicBezTo>
                  <a:lnTo>
                    <a:pt x="12270" y="330258"/>
                  </a:lnTo>
                  <a:cubicBezTo>
                    <a:pt x="4674" y="334055"/>
                    <a:pt x="0" y="341651"/>
                    <a:pt x="0" y="350123"/>
                  </a:cubicBezTo>
                  <a:lnTo>
                    <a:pt x="0" y="1146188"/>
                  </a:lnTo>
                  <a:cubicBezTo>
                    <a:pt x="0" y="1154660"/>
                    <a:pt x="4674" y="1162256"/>
                    <a:pt x="12270" y="1166054"/>
                  </a:cubicBezTo>
                  <a:lnTo>
                    <a:pt x="691482" y="1493828"/>
                  </a:lnTo>
                  <a:cubicBezTo>
                    <a:pt x="694403" y="1495289"/>
                    <a:pt x="697616" y="1495873"/>
                    <a:pt x="701122" y="1495873"/>
                  </a:cubicBezTo>
                  <a:cubicBezTo>
                    <a:pt x="704336" y="1495873"/>
                    <a:pt x="707549" y="1495289"/>
                    <a:pt x="710762" y="1493828"/>
                  </a:cubicBezTo>
                  <a:lnTo>
                    <a:pt x="1389682" y="1165762"/>
                  </a:lnTo>
                  <a:cubicBezTo>
                    <a:pt x="1397278" y="1161964"/>
                    <a:pt x="1401952" y="1154368"/>
                    <a:pt x="1401952" y="1145896"/>
                  </a:cubicBezTo>
                  <a:lnTo>
                    <a:pt x="1401952" y="349831"/>
                  </a:lnTo>
                  <a:cubicBezTo>
                    <a:pt x="1401952" y="341359"/>
                    <a:pt x="1397278" y="333763"/>
                    <a:pt x="1389682" y="330258"/>
                  </a:cubicBezTo>
                  <a:close/>
                  <a:moveTo>
                    <a:pt x="701122" y="46303"/>
                  </a:moveTo>
                  <a:lnTo>
                    <a:pt x="1329795" y="349831"/>
                  </a:lnTo>
                  <a:lnTo>
                    <a:pt x="1147503" y="437763"/>
                  </a:lnTo>
                  <a:cubicBezTo>
                    <a:pt x="1146335" y="436887"/>
                    <a:pt x="1145166" y="436010"/>
                    <a:pt x="1143705" y="435426"/>
                  </a:cubicBezTo>
                  <a:lnTo>
                    <a:pt x="519415" y="134236"/>
                  </a:lnTo>
                  <a:lnTo>
                    <a:pt x="701122" y="46303"/>
                  </a:lnTo>
                  <a:close/>
                  <a:moveTo>
                    <a:pt x="469752" y="158775"/>
                  </a:moveTo>
                  <a:lnTo>
                    <a:pt x="1097548" y="461718"/>
                  </a:lnTo>
                  <a:lnTo>
                    <a:pt x="969009" y="523651"/>
                  </a:lnTo>
                  <a:lnTo>
                    <a:pt x="341505" y="221000"/>
                  </a:lnTo>
                  <a:lnTo>
                    <a:pt x="469752" y="158775"/>
                  </a:lnTo>
                  <a:close/>
                  <a:moveTo>
                    <a:pt x="1112447" y="503493"/>
                  </a:moveTo>
                  <a:lnTo>
                    <a:pt x="1112447" y="732819"/>
                  </a:lnTo>
                  <a:lnTo>
                    <a:pt x="992380" y="790661"/>
                  </a:lnTo>
                  <a:lnTo>
                    <a:pt x="992380" y="561336"/>
                  </a:lnTo>
                  <a:lnTo>
                    <a:pt x="1112447" y="503493"/>
                  </a:lnTo>
                  <a:close/>
                  <a:moveTo>
                    <a:pt x="1358132" y="1132458"/>
                  </a:moveTo>
                  <a:lnTo>
                    <a:pt x="722740" y="1439199"/>
                  </a:lnTo>
                  <a:lnTo>
                    <a:pt x="722740" y="691628"/>
                  </a:lnTo>
                  <a:lnTo>
                    <a:pt x="874358" y="618594"/>
                  </a:lnTo>
                  <a:cubicBezTo>
                    <a:pt x="885167" y="613336"/>
                    <a:pt x="889841" y="600190"/>
                    <a:pt x="884582" y="589381"/>
                  </a:cubicBezTo>
                  <a:cubicBezTo>
                    <a:pt x="879324" y="578572"/>
                    <a:pt x="866178" y="573898"/>
                    <a:pt x="855369" y="579156"/>
                  </a:cubicBezTo>
                  <a:lnTo>
                    <a:pt x="701122" y="653358"/>
                  </a:lnTo>
                  <a:lnTo>
                    <a:pt x="640358" y="624145"/>
                  </a:lnTo>
                  <a:cubicBezTo>
                    <a:pt x="629549" y="618886"/>
                    <a:pt x="616403" y="623560"/>
                    <a:pt x="611145" y="634369"/>
                  </a:cubicBezTo>
                  <a:cubicBezTo>
                    <a:pt x="605886" y="645178"/>
                    <a:pt x="610560" y="658324"/>
                    <a:pt x="621369" y="663583"/>
                  </a:cubicBezTo>
                  <a:lnTo>
                    <a:pt x="679212" y="691628"/>
                  </a:lnTo>
                  <a:lnTo>
                    <a:pt x="679212" y="1439199"/>
                  </a:lnTo>
                  <a:lnTo>
                    <a:pt x="43820" y="1132458"/>
                  </a:lnTo>
                  <a:lnTo>
                    <a:pt x="43820" y="384887"/>
                  </a:lnTo>
                  <a:lnTo>
                    <a:pt x="527594" y="618302"/>
                  </a:lnTo>
                  <a:cubicBezTo>
                    <a:pt x="530808" y="619763"/>
                    <a:pt x="534021" y="620347"/>
                    <a:pt x="537235" y="620347"/>
                  </a:cubicBezTo>
                  <a:cubicBezTo>
                    <a:pt x="545415" y="620347"/>
                    <a:pt x="553302" y="615673"/>
                    <a:pt x="557100" y="608077"/>
                  </a:cubicBezTo>
                  <a:cubicBezTo>
                    <a:pt x="562358" y="597268"/>
                    <a:pt x="557684" y="584122"/>
                    <a:pt x="546875" y="578864"/>
                  </a:cubicBezTo>
                  <a:lnTo>
                    <a:pt x="72449" y="349831"/>
                  </a:lnTo>
                  <a:lnTo>
                    <a:pt x="290089" y="244662"/>
                  </a:lnTo>
                  <a:lnTo>
                    <a:pt x="948268" y="562504"/>
                  </a:lnTo>
                  <a:cubicBezTo>
                    <a:pt x="948268" y="562504"/>
                    <a:pt x="948560" y="562797"/>
                    <a:pt x="948560" y="562797"/>
                  </a:cubicBezTo>
                  <a:lnTo>
                    <a:pt x="948560" y="825717"/>
                  </a:lnTo>
                  <a:cubicBezTo>
                    <a:pt x="948560" y="833313"/>
                    <a:pt x="952357" y="840324"/>
                    <a:pt x="958784" y="844414"/>
                  </a:cubicBezTo>
                  <a:cubicBezTo>
                    <a:pt x="962290" y="846751"/>
                    <a:pt x="966380" y="847627"/>
                    <a:pt x="970470" y="847627"/>
                  </a:cubicBezTo>
                  <a:cubicBezTo>
                    <a:pt x="973683" y="847627"/>
                    <a:pt x="976897" y="847043"/>
                    <a:pt x="980110" y="845582"/>
                  </a:cubicBezTo>
                  <a:lnTo>
                    <a:pt x="1143997" y="766414"/>
                  </a:lnTo>
                  <a:cubicBezTo>
                    <a:pt x="1151593" y="762616"/>
                    <a:pt x="1156267" y="755021"/>
                    <a:pt x="1156267" y="746549"/>
                  </a:cubicBezTo>
                  <a:lnTo>
                    <a:pt x="1156267" y="482167"/>
                  </a:lnTo>
                  <a:lnTo>
                    <a:pt x="1358424" y="384595"/>
                  </a:lnTo>
                  <a:lnTo>
                    <a:pt x="1358132" y="1132458"/>
                  </a:lnTo>
                  <a:lnTo>
                    <a:pt x="1358132" y="1132458"/>
                  </a:ln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720237"/>
              <a:ext cx="143495" cy="91849"/>
            </a:xfrm>
            <a:custGeom>
              <a:avLst/>
              <a:gdLst>
                <a:gd name="connsiteX0" fmla="*/ 130995 w 143495"/>
                <a:gd name="connsiteY0" fmla="*/ 50366 h 91849"/>
                <a:gd name="connsiteX1" fmla="*/ 31378 w 143495"/>
                <a:gd name="connsiteY1" fmla="*/ 2164 h 91849"/>
                <a:gd name="connsiteX2" fmla="*/ 2164 w 143495"/>
                <a:gd name="connsiteY2" fmla="*/ 12389 h 91849"/>
                <a:gd name="connsiteX3" fmla="*/ 12389 w 143495"/>
                <a:gd name="connsiteY3" fmla="*/ 41602 h 91849"/>
                <a:gd name="connsiteX4" fmla="*/ 112007 w 143495"/>
                <a:gd name="connsiteY4" fmla="*/ 89805 h 91849"/>
                <a:gd name="connsiteX5" fmla="*/ 121647 w 143495"/>
                <a:gd name="connsiteY5" fmla="*/ 91850 h 91849"/>
                <a:gd name="connsiteX6" fmla="*/ 141512 w 143495"/>
                <a:gd name="connsiteY6" fmla="*/ 79580 h 91849"/>
                <a:gd name="connsiteX7" fmla="*/ 130995 w 143495"/>
                <a:gd name="connsiteY7" fmla="*/ 50366 h 9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495" h="91849">
                  <a:moveTo>
                    <a:pt x="130995" y="50366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112007" y="89805"/>
                  </a:lnTo>
                  <a:cubicBezTo>
                    <a:pt x="115220" y="91265"/>
                    <a:pt x="118434" y="91850"/>
                    <a:pt x="121647" y="91850"/>
                  </a:cubicBezTo>
                  <a:cubicBezTo>
                    <a:pt x="129827" y="91850"/>
                    <a:pt x="137715" y="87175"/>
                    <a:pt x="141512" y="79580"/>
                  </a:cubicBezTo>
                  <a:cubicBezTo>
                    <a:pt x="146479" y="68771"/>
                    <a:pt x="141804" y="55625"/>
                    <a:pt x="130995" y="50366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0" name="Elemento grafico 41">
              <a:extLst>
                <a:ext uri="{FF2B5EF4-FFF2-40B4-BE49-F238E27FC236}">
                  <a16:creationId xmlns:a16="http://schemas.microsoft.com/office/drawing/2014/main" id="{D55AB854-B6B2-456D-B415-7A05C0B5255D}"/>
                </a:ext>
              </a:extLst>
            </p:cNvPr>
            <p:cNvSpPr/>
            <p:nvPr/>
          </p:nvSpPr>
          <p:spPr>
            <a:xfrm>
              <a:off x="3154355" y="5616237"/>
              <a:ext cx="235225" cy="135961"/>
            </a:xfrm>
            <a:custGeom>
              <a:avLst/>
              <a:gdLst>
                <a:gd name="connsiteX0" fmla="*/ 222726 w 235225"/>
                <a:gd name="connsiteY0" fmla="*/ 94479 h 135961"/>
                <a:gd name="connsiteX1" fmla="*/ 31378 w 235225"/>
                <a:gd name="connsiteY1" fmla="*/ 2164 h 135961"/>
                <a:gd name="connsiteX2" fmla="*/ 2164 w 235225"/>
                <a:gd name="connsiteY2" fmla="*/ 12389 h 135961"/>
                <a:gd name="connsiteX3" fmla="*/ 12389 w 235225"/>
                <a:gd name="connsiteY3" fmla="*/ 41602 h 135961"/>
                <a:gd name="connsiteX4" fmla="*/ 203737 w 235225"/>
                <a:gd name="connsiteY4" fmla="*/ 133917 h 135961"/>
                <a:gd name="connsiteX5" fmla="*/ 213377 w 235225"/>
                <a:gd name="connsiteY5" fmla="*/ 135962 h 135961"/>
                <a:gd name="connsiteX6" fmla="*/ 233242 w 235225"/>
                <a:gd name="connsiteY6" fmla="*/ 123692 h 135961"/>
                <a:gd name="connsiteX7" fmla="*/ 222726 w 235225"/>
                <a:gd name="connsiteY7" fmla="*/ 94479 h 13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225" h="135961">
                  <a:moveTo>
                    <a:pt x="222726" y="94479"/>
                  </a:moveTo>
                  <a:lnTo>
                    <a:pt x="31378" y="2164"/>
                  </a:lnTo>
                  <a:cubicBezTo>
                    <a:pt x="20569" y="-3094"/>
                    <a:pt x="7423" y="1580"/>
                    <a:pt x="2164" y="12389"/>
                  </a:cubicBezTo>
                  <a:cubicBezTo>
                    <a:pt x="-3094" y="23198"/>
                    <a:pt x="1580" y="36344"/>
                    <a:pt x="12389" y="41602"/>
                  </a:cubicBezTo>
                  <a:lnTo>
                    <a:pt x="203737" y="133917"/>
                  </a:lnTo>
                  <a:cubicBezTo>
                    <a:pt x="206950" y="135377"/>
                    <a:pt x="210164" y="135962"/>
                    <a:pt x="213377" y="135962"/>
                  </a:cubicBezTo>
                  <a:cubicBezTo>
                    <a:pt x="221557" y="135962"/>
                    <a:pt x="229445" y="131288"/>
                    <a:pt x="233242" y="123692"/>
                  </a:cubicBezTo>
                  <a:cubicBezTo>
                    <a:pt x="238209" y="112883"/>
                    <a:pt x="233535" y="99737"/>
                    <a:pt x="222726" y="94479"/>
                  </a:cubicBezTo>
                  <a:close/>
                </a:path>
              </a:pathLst>
            </a:custGeom>
            <a:solidFill>
              <a:srgbClr val="313840"/>
            </a:solidFill>
            <a:ln w="29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4BECAC2-0645-40D6-B10C-83E6B4308A7C}"/>
              </a:ext>
            </a:extLst>
          </p:cNvPr>
          <p:cNvSpPr txBox="1"/>
          <p:nvPr/>
        </p:nvSpPr>
        <p:spPr>
          <a:xfrm>
            <a:off x="9291680" y="3081600"/>
            <a:ext cx="97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313840"/>
                </a:solidFill>
              </a:rPr>
              <a:t>Categorie</a:t>
            </a:r>
          </a:p>
          <a:p>
            <a:pPr>
              <a:spcAft>
                <a:spcPts val="450"/>
              </a:spcAft>
            </a:pPr>
            <a:r>
              <a:rPr lang="it-IT" dirty="0" smtClean="0">
                <a:solidFill>
                  <a:srgbClr val="313840"/>
                </a:solidFill>
              </a:rPr>
              <a:t>131</a:t>
            </a:r>
            <a:endParaRPr lang="it-IT" sz="1200" dirty="0">
              <a:solidFill>
                <a:srgbClr val="31384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D4AB0F-C69A-47B0-B7B4-A9002D1AC72A}"/>
              </a:ext>
            </a:extLst>
          </p:cNvPr>
          <p:cNvSpPr txBox="1"/>
          <p:nvPr/>
        </p:nvSpPr>
        <p:spPr>
          <a:xfrm>
            <a:off x="7722964" y="3086495"/>
            <a:ext cx="14502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404040"/>
                </a:solidFill>
              </a:rPr>
              <a:t>Attiva </a:t>
            </a:r>
            <a:r>
              <a:rPr lang="it-IT" sz="1200" b="1" dirty="0" smtClean="0">
                <a:solidFill>
                  <a:srgbClr val="404040"/>
                </a:solidFill>
              </a:rPr>
              <a:t>dal</a:t>
            </a:r>
            <a:endParaRPr lang="it-IT" sz="1200" b="1" dirty="0">
              <a:solidFill>
                <a:srgbClr val="404040"/>
              </a:solidFill>
            </a:endParaRPr>
          </a:p>
          <a:p>
            <a:pPr>
              <a:spcAft>
                <a:spcPts val="450"/>
              </a:spcAft>
            </a:pP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25/05/2022</a:t>
            </a:r>
            <a:endParaRPr lang="it-IT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6BF1491-F2C2-4EA8-9818-DBEA7D41BD8D}"/>
              </a:ext>
            </a:extLst>
          </p:cNvPr>
          <p:cNvSpPr txBox="1"/>
          <p:nvPr/>
        </p:nvSpPr>
        <p:spPr>
          <a:xfrm>
            <a:off x="7722964" y="4501135"/>
            <a:ext cx="2376264" cy="71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Modalità di acquisto</a:t>
            </a:r>
          </a:p>
          <a:p>
            <a:pPr>
              <a:spcAft>
                <a:spcPts val="450"/>
              </a:spcAft>
            </a:pPr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Ordine diretto, Richiesta di offerta, Trattativa diretta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9CC6538-8930-4B5E-8783-5BED0FFC535D}"/>
              </a:ext>
            </a:extLst>
          </p:cNvPr>
          <p:cNvSpPr txBox="1"/>
          <p:nvPr/>
        </p:nvSpPr>
        <p:spPr>
          <a:xfrm>
            <a:off x="7722964" y="3793815"/>
            <a:ext cx="23762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Soglia comunitaria</a:t>
            </a:r>
          </a:p>
          <a:p>
            <a:pPr>
              <a:spcAft>
                <a:spcPts val="450"/>
              </a:spcAft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sotto soglia</a:t>
            </a:r>
            <a:endParaRPr lang="it-IT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5C907B6-0390-44C6-A673-C51F523ECAC7}"/>
              </a:ext>
            </a:extLst>
          </p:cNvPr>
          <p:cNvSpPr txBox="1"/>
          <p:nvPr/>
        </p:nvSpPr>
        <p:spPr>
          <a:xfrm>
            <a:off x="7722964" y="6840000"/>
            <a:ext cx="2376264" cy="525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200" b="1" dirty="0">
                <a:solidFill>
                  <a:srgbClr val="404040"/>
                </a:solidFill>
                <a:ea typeface="ＭＳ Ｐゴシック"/>
              </a:rPr>
              <a:t>Link utili</a:t>
            </a:r>
          </a:p>
          <a:p>
            <a:pPr marL="171450" indent="-1714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404040"/>
                </a:solidFill>
                <a:ea typeface="ＭＳ Ｐゴシック"/>
                <a:hlinkClick r:id="rId2"/>
              </a:rPr>
              <a:t>Scheda riassuntiva</a:t>
            </a:r>
            <a:endParaRPr lang="it-IT" sz="1200" dirty="0">
              <a:solidFill>
                <a:srgbClr val="404040"/>
              </a:solidFill>
              <a:ea typeface="ＭＳ Ｐゴシック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ED2DF5D-18DB-4CE4-AC07-DB57CE4B69AB}"/>
              </a:ext>
            </a:extLst>
          </p:cNvPr>
          <p:cNvSpPr txBox="1"/>
          <p:nvPr/>
        </p:nvSpPr>
        <p:spPr>
          <a:xfrm>
            <a:off x="348815" y="3003252"/>
            <a:ext cx="6893998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vantaggi dell’iniziativa sono quelli tipici del Mercato Elettronico: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 di costi e tempi di acquisto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Copertura dei fabbisogni della domanda sotto soglia delle P.A. 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Negoziazione diretta con i fornitori di tempi, prezzi e condizioni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di tracciare gli acquisti e quindi di controllare la spesa, eliminando ogni supporto cartaceo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03FD0AA-7B1F-4A9C-8D6C-327625748FFE}"/>
              </a:ext>
            </a:extLst>
          </p:cNvPr>
          <p:cNvSpPr txBox="1"/>
          <p:nvPr/>
        </p:nvSpPr>
        <p:spPr>
          <a:xfrm>
            <a:off x="348816" y="1707739"/>
            <a:ext cx="68939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L’iniziativa offre la possibilità di acquistare tutti i servizi </a:t>
            </a: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offerti all'interno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 Mercato Elettronico della P.A. Il bando è organizzato in categorie merceologiche e raccoglie le offerte di numerosi fornitori per soddisfare ogni possibile esigenza di acquisto sotto soglia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FD5201D-A351-4AAC-B048-D0A88CB1D2BE}"/>
              </a:ext>
            </a:extLst>
          </p:cNvPr>
          <p:cNvSpPr txBox="1"/>
          <p:nvPr/>
        </p:nvSpPr>
        <p:spPr>
          <a:xfrm>
            <a:off x="348815" y="2711289"/>
            <a:ext cx="29400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Vantaggi</a:t>
            </a:r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7950" y="1141200"/>
            <a:ext cx="2700000" cy="1800000"/>
          </a:xfr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E00B9923-BE16-4B51-ABE4-DC485C2CB932}"/>
              </a:ext>
            </a:extLst>
          </p:cNvPr>
          <p:cNvSpPr txBox="1"/>
          <p:nvPr/>
        </p:nvSpPr>
        <p:spPr>
          <a:xfrm>
            <a:off x="353544" y="944399"/>
            <a:ext cx="68892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Servizi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DA38122B-72E1-4512-A4B8-60B6424A2FE9}"/>
              </a:ext>
            </a:extLst>
          </p:cNvPr>
          <p:cNvGrpSpPr/>
          <p:nvPr/>
        </p:nvGrpSpPr>
        <p:grpSpPr>
          <a:xfrm>
            <a:off x="10457552" y="0"/>
            <a:ext cx="74693" cy="7567588"/>
            <a:chOff x="10457552" y="0"/>
            <a:chExt cx="74693" cy="7567588"/>
          </a:xfrm>
          <a:solidFill>
            <a:srgbClr val="956B9C"/>
          </a:solidFill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684398B7-5272-4216-B74C-FE0F4C1B0453}"/>
                </a:ext>
              </a:extLst>
            </p:cNvPr>
            <p:cNvSpPr/>
            <p:nvPr/>
          </p:nvSpPr>
          <p:spPr>
            <a:xfrm>
              <a:off x="10457552" y="0"/>
              <a:ext cx="74693" cy="52927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EECA3354-30A2-4FFA-A863-3A4539086409}"/>
                </a:ext>
              </a:extLst>
            </p:cNvPr>
            <p:cNvSpPr/>
            <p:nvPr/>
          </p:nvSpPr>
          <p:spPr>
            <a:xfrm>
              <a:off x="10457552" y="7296323"/>
              <a:ext cx="74693" cy="27126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Rettangolo con angoli arrotondati 3">
            <a:hlinkClick r:id="rId4"/>
            <a:extLst>
              <a:ext uri="{FF2B5EF4-FFF2-40B4-BE49-F238E27FC236}">
                <a16:creationId xmlns:a16="http://schemas.microsoft.com/office/drawing/2014/main" id="{17257284-6417-453B-8347-98B2790F5CEA}"/>
              </a:ext>
            </a:extLst>
          </p:cNvPr>
          <p:cNvSpPr/>
          <p:nvPr/>
        </p:nvSpPr>
        <p:spPr>
          <a:xfrm>
            <a:off x="7596000" y="828000"/>
            <a:ext cx="1570648" cy="223917"/>
          </a:xfrm>
          <a:prstGeom prst="roundRect">
            <a:avLst>
              <a:gd name="adj" fmla="val 27051"/>
            </a:avLst>
          </a:prstGeom>
          <a:solidFill>
            <a:srgbClr val="956B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MERCATO ELETTRONICO</a:t>
            </a:r>
            <a:endParaRPr lang="it-IT" sz="1000" b="1" dirty="0">
              <a:highlight>
                <a:srgbClr val="956B9C"/>
              </a:highlight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4D4D3EF-0523-4BB0-99CF-A4A30DD1128D}"/>
              </a:ext>
            </a:extLst>
          </p:cNvPr>
          <p:cNvSpPr txBox="1"/>
          <p:nvPr/>
        </p:nvSpPr>
        <p:spPr>
          <a:xfrm>
            <a:off x="360000" y="4866411"/>
            <a:ext cx="6889271" cy="1146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it-IT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Numeri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75.109</a:t>
            </a:r>
            <a:r>
              <a:rPr lang="it-IT" sz="1400" dirty="0" smtClean="0">
                <a:solidFill>
                  <a:srgbClr val="FF0000"/>
                </a:solidFill>
              </a:rPr>
              <a:t>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operatori economici abilitati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57.656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negoziazioni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21.588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ordini diretti</a:t>
            </a:r>
          </a:p>
        </p:txBody>
      </p:sp>
    </p:spTree>
    <p:extLst>
      <p:ext uri="{BB962C8B-B14F-4D97-AF65-F5344CB8AC3E}">
        <p14:creationId xmlns:p14="http://schemas.microsoft.com/office/powerpoint/2010/main" val="4030272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>
        <a:spAutoFit/>
      </a:bodyPr>
      <a:lstStyle>
        <a:defPPr algn="r">
          <a:defRPr sz="1100" b="1" dirty="0">
            <a:solidFill>
              <a:srgbClr val="821B4C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17563</TotalTime>
  <Words>2472</Words>
  <Application>Microsoft Office PowerPoint</Application>
  <PresentationFormat>Personalizzato</PresentationFormat>
  <Paragraphs>645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Lucida Grande</vt:lpstr>
      <vt:lpstr>Wingdings</vt:lpstr>
      <vt:lpstr>Office Theme</vt:lpstr>
      <vt:lpstr>Presentazione standard di PowerPoint</vt:lpstr>
      <vt:lpstr>Presentazione standard di PowerPoint</vt:lpstr>
      <vt:lpstr>Beni (1/6)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Beni (6/6)</vt:lpstr>
      <vt:lpstr>Servizi (1/7)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 (7/7)</vt:lpstr>
      <vt:lpstr>Presentazione standard di PowerPoint</vt:lpstr>
    </vt:vector>
  </TitlesOfParts>
  <Company>.Cri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Pirone</dc:creator>
  <cp:lastModifiedBy>Giardina Ilaria</cp:lastModifiedBy>
  <cp:revision>1690</cp:revision>
  <cp:lastPrinted>2015-04-20T11:19:35Z</cp:lastPrinted>
  <dcterms:created xsi:type="dcterms:W3CDTF">2015-04-16T14:31:18Z</dcterms:created>
  <dcterms:modified xsi:type="dcterms:W3CDTF">2023-02-06T17:21:36Z</dcterms:modified>
</cp:coreProperties>
</file>